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660066"/>
    <a:srgbClr val="FF0066"/>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5" d="100"/>
          <a:sy n="85" d="100"/>
        </p:scale>
        <p:origin x="13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7CD697-13F5-4BC1-B57B-4E3036C76554}" type="datetimeFigureOut">
              <a:rPr lang="en-US" smtClean="0"/>
              <a:t>10/17/2021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89060C-9B4B-4766-894F-D2F042CF9DD6}" type="slidenum">
              <a:rPr lang="en-US" smtClean="0"/>
              <a:t>‹#›</a:t>
            </a:fld>
            <a:endParaRPr lang="en-US"/>
          </a:p>
        </p:txBody>
      </p:sp>
    </p:spTree>
    <p:extLst>
      <p:ext uri="{BB962C8B-B14F-4D97-AF65-F5344CB8AC3E}">
        <p14:creationId xmlns:p14="http://schemas.microsoft.com/office/powerpoint/2010/main" val="928559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7CD697-13F5-4BC1-B57B-4E3036C76554}" type="datetimeFigureOut">
              <a:rPr lang="en-US" smtClean="0"/>
              <a:t>10/17/2021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89060C-9B4B-4766-894F-D2F042CF9DD6}" type="slidenum">
              <a:rPr lang="en-US" smtClean="0"/>
              <a:t>‹#›</a:t>
            </a:fld>
            <a:endParaRPr lang="en-US"/>
          </a:p>
        </p:txBody>
      </p:sp>
    </p:spTree>
    <p:extLst>
      <p:ext uri="{BB962C8B-B14F-4D97-AF65-F5344CB8AC3E}">
        <p14:creationId xmlns:p14="http://schemas.microsoft.com/office/powerpoint/2010/main" val="1474939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7CD697-13F5-4BC1-B57B-4E3036C76554}" type="datetimeFigureOut">
              <a:rPr lang="en-US" smtClean="0"/>
              <a:t>10/17/2021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89060C-9B4B-4766-894F-D2F042CF9DD6}" type="slidenum">
              <a:rPr lang="en-US" smtClean="0"/>
              <a:t>‹#›</a:t>
            </a:fld>
            <a:endParaRPr lang="en-US"/>
          </a:p>
        </p:txBody>
      </p:sp>
    </p:spTree>
    <p:extLst>
      <p:ext uri="{BB962C8B-B14F-4D97-AF65-F5344CB8AC3E}">
        <p14:creationId xmlns:p14="http://schemas.microsoft.com/office/powerpoint/2010/main" val="254351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7CD697-13F5-4BC1-B57B-4E3036C76554}" type="datetimeFigureOut">
              <a:rPr lang="en-US" smtClean="0"/>
              <a:t>10/17/2021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89060C-9B4B-4766-894F-D2F042CF9DD6}" type="slidenum">
              <a:rPr lang="en-US" smtClean="0"/>
              <a:t>‹#›</a:t>
            </a:fld>
            <a:endParaRPr lang="en-US"/>
          </a:p>
        </p:txBody>
      </p:sp>
    </p:spTree>
    <p:extLst>
      <p:ext uri="{BB962C8B-B14F-4D97-AF65-F5344CB8AC3E}">
        <p14:creationId xmlns:p14="http://schemas.microsoft.com/office/powerpoint/2010/main" val="1903886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87CD697-13F5-4BC1-B57B-4E3036C76554}" type="datetimeFigureOut">
              <a:rPr lang="en-US" smtClean="0"/>
              <a:t>10/17/2021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89060C-9B4B-4766-894F-D2F042CF9DD6}" type="slidenum">
              <a:rPr lang="en-US" smtClean="0"/>
              <a:t>‹#›</a:t>
            </a:fld>
            <a:endParaRPr lang="en-US"/>
          </a:p>
        </p:txBody>
      </p:sp>
    </p:spTree>
    <p:extLst>
      <p:ext uri="{BB962C8B-B14F-4D97-AF65-F5344CB8AC3E}">
        <p14:creationId xmlns:p14="http://schemas.microsoft.com/office/powerpoint/2010/main" val="1181594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7CD697-13F5-4BC1-B57B-4E3036C76554}" type="datetimeFigureOut">
              <a:rPr lang="en-US" smtClean="0"/>
              <a:t>10/17/2021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89060C-9B4B-4766-894F-D2F042CF9DD6}" type="slidenum">
              <a:rPr lang="en-US" smtClean="0"/>
              <a:t>‹#›</a:t>
            </a:fld>
            <a:endParaRPr lang="en-US"/>
          </a:p>
        </p:txBody>
      </p:sp>
    </p:spTree>
    <p:extLst>
      <p:ext uri="{BB962C8B-B14F-4D97-AF65-F5344CB8AC3E}">
        <p14:creationId xmlns:p14="http://schemas.microsoft.com/office/powerpoint/2010/main" val="3055288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7CD697-13F5-4BC1-B57B-4E3036C76554}" type="datetimeFigureOut">
              <a:rPr lang="en-US" smtClean="0"/>
              <a:t>10/17/2021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89060C-9B4B-4766-894F-D2F042CF9DD6}" type="slidenum">
              <a:rPr lang="en-US" smtClean="0"/>
              <a:t>‹#›</a:t>
            </a:fld>
            <a:endParaRPr lang="en-US"/>
          </a:p>
        </p:txBody>
      </p:sp>
    </p:spTree>
    <p:extLst>
      <p:ext uri="{BB962C8B-B14F-4D97-AF65-F5344CB8AC3E}">
        <p14:creationId xmlns:p14="http://schemas.microsoft.com/office/powerpoint/2010/main" val="708677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7CD697-13F5-4BC1-B57B-4E3036C76554}" type="datetimeFigureOut">
              <a:rPr lang="en-US" smtClean="0"/>
              <a:t>10/17/2021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89060C-9B4B-4766-894F-D2F042CF9DD6}" type="slidenum">
              <a:rPr lang="en-US" smtClean="0"/>
              <a:t>‹#›</a:t>
            </a:fld>
            <a:endParaRPr lang="en-US"/>
          </a:p>
        </p:txBody>
      </p:sp>
    </p:spTree>
    <p:extLst>
      <p:ext uri="{BB962C8B-B14F-4D97-AF65-F5344CB8AC3E}">
        <p14:creationId xmlns:p14="http://schemas.microsoft.com/office/powerpoint/2010/main" val="2772309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7CD697-13F5-4BC1-B57B-4E3036C76554}" type="datetimeFigureOut">
              <a:rPr lang="en-US" smtClean="0"/>
              <a:t>10/17/2021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89060C-9B4B-4766-894F-D2F042CF9DD6}" type="slidenum">
              <a:rPr lang="en-US" smtClean="0"/>
              <a:t>‹#›</a:t>
            </a:fld>
            <a:endParaRPr lang="en-US"/>
          </a:p>
        </p:txBody>
      </p:sp>
    </p:spTree>
    <p:extLst>
      <p:ext uri="{BB962C8B-B14F-4D97-AF65-F5344CB8AC3E}">
        <p14:creationId xmlns:p14="http://schemas.microsoft.com/office/powerpoint/2010/main" val="2050866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87CD697-13F5-4BC1-B57B-4E3036C76554}" type="datetimeFigureOut">
              <a:rPr lang="en-US" smtClean="0"/>
              <a:t>10/17/2021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89060C-9B4B-4766-894F-D2F042CF9DD6}" type="slidenum">
              <a:rPr lang="en-US" smtClean="0"/>
              <a:t>‹#›</a:t>
            </a:fld>
            <a:endParaRPr lang="en-US"/>
          </a:p>
        </p:txBody>
      </p:sp>
    </p:spTree>
    <p:extLst>
      <p:ext uri="{BB962C8B-B14F-4D97-AF65-F5344CB8AC3E}">
        <p14:creationId xmlns:p14="http://schemas.microsoft.com/office/powerpoint/2010/main" val="3410535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87CD697-13F5-4BC1-B57B-4E3036C76554}" type="datetimeFigureOut">
              <a:rPr lang="en-US" smtClean="0"/>
              <a:t>10/17/2021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89060C-9B4B-4766-894F-D2F042CF9DD6}" type="slidenum">
              <a:rPr lang="en-US" smtClean="0"/>
              <a:t>‹#›</a:t>
            </a:fld>
            <a:endParaRPr lang="en-US"/>
          </a:p>
        </p:txBody>
      </p:sp>
    </p:spTree>
    <p:extLst>
      <p:ext uri="{BB962C8B-B14F-4D97-AF65-F5344CB8AC3E}">
        <p14:creationId xmlns:p14="http://schemas.microsoft.com/office/powerpoint/2010/main" val="3814741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7CD697-13F5-4BC1-B57B-4E3036C76554}" type="datetimeFigureOut">
              <a:rPr lang="en-US" smtClean="0"/>
              <a:t>10/17/2021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89060C-9B4B-4766-894F-D2F042CF9DD6}" type="slidenum">
              <a:rPr lang="en-US" smtClean="0"/>
              <a:t>‹#›</a:t>
            </a:fld>
            <a:endParaRPr lang="en-US"/>
          </a:p>
        </p:txBody>
      </p:sp>
    </p:spTree>
    <p:extLst>
      <p:ext uri="{BB962C8B-B14F-4D97-AF65-F5344CB8AC3E}">
        <p14:creationId xmlns:p14="http://schemas.microsoft.com/office/powerpoint/2010/main" val="13616847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ải Hình Nền Powerpoint đơn Giản Tinh Tế"/>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196622" y="1275646"/>
            <a:ext cx="9697156" cy="3139321"/>
          </a:xfrm>
          <a:prstGeom prst="rect">
            <a:avLst/>
          </a:prstGeom>
          <a:noFill/>
        </p:spPr>
        <p:txBody>
          <a:bodyPr wrap="square" rtlCol="0">
            <a:spAutoFit/>
          </a:bodyPr>
          <a:lstStyle/>
          <a:p>
            <a:pPr algn="ctr">
              <a:lnSpc>
                <a:spcPct val="150000"/>
              </a:lnSpc>
            </a:pPr>
            <a:r>
              <a:rPr lang="en-US" sz="6600" b="1" dirty="0" smtClean="0">
                <a:ln w="6600">
                  <a:solidFill>
                    <a:schemeClr val="accent4">
                      <a:lumMod val="75000"/>
                    </a:schemeClr>
                  </a:solidFill>
                  <a:prstDash val="solid"/>
                </a:ln>
                <a:solidFill>
                  <a:srgbClr val="FFFFFF"/>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LUYỆN TẬP</a:t>
            </a:r>
          </a:p>
          <a:p>
            <a:pPr algn="ctr">
              <a:lnSpc>
                <a:spcPct val="150000"/>
              </a:lnSpc>
            </a:pPr>
            <a:r>
              <a:rPr lang="en-US" sz="6600" b="1" dirty="0" smtClean="0">
                <a:ln w="6600">
                  <a:solidFill>
                    <a:schemeClr val="accent4">
                      <a:lumMod val="75000"/>
                    </a:schemeClr>
                  </a:solidFill>
                  <a:prstDash val="solid"/>
                </a:ln>
                <a:solidFill>
                  <a:srgbClr val="FFFFFF"/>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NGHỊ LUẬN VĂN HỌC</a:t>
            </a:r>
            <a:endParaRPr lang="en-US" sz="6600" b="1" dirty="0">
              <a:ln w="6600">
                <a:solidFill>
                  <a:schemeClr val="accent4">
                    <a:lumMod val="75000"/>
                  </a:schemeClr>
                </a:solidFill>
                <a:prstDash val="solid"/>
              </a:ln>
              <a:solidFill>
                <a:srgbClr val="FFFFFF"/>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45218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s://i.pinimg.com/564x/48/dd/12/48dd12ee92e7a0ce20676c7c594a895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1999" cy="722488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1044221" y="653166"/>
            <a:ext cx="10103556" cy="4076878"/>
          </a:xfrm>
        </p:spPr>
        <p:txBody>
          <a:bodyPr>
            <a:noAutofit/>
          </a:bodyPr>
          <a:lstStyle/>
          <a:p>
            <a:pPr marL="0" indent="0" algn="just">
              <a:lnSpc>
                <a:spcPct val="150000"/>
              </a:lnSpc>
              <a:spcBef>
                <a:spcPts val="0"/>
              </a:spcBef>
              <a:buNone/>
            </a:pPr>
            <a:r>
              <a:rPr lang="en-US" b="1" dirty="0">
                <a:solidFill>
                  <a:srgbClr val="0000CC"/>
                </a:solidFill>
                <a:latin typeface="Times New Roman" panose="02020603050405020304" pitchFamily="18" charset="0"/>
                <a:cs typeface="Times New Roman" panose="02020603050405020304" pitchFamily="18" charset="0"/>
              </a:rPr>
              <a:t>1. </a:t>
            </a:r>
            <a:r>
              <a:rPr lang="en-US" b="1" dirty="0" err="1">
                <a:solidFill>
                  <a:srgbClr val="0000CC"/>
                </a:solidFill>
                <a:latin typeface="Times New Roman" panose="02020603050405020304" pitchFamily="18" charset="0"/>
                <a:cs typeface="Times New Roman" panose="02020603050405020304" pitchFamily="18" charset="0"/>
              </a:rPr>
              <a:t>Giới</a:t>
            </a:r>
            <a:r>
              <a:rPr lang="en-US" b="1" dirty="0">
                <a:solidFill>
                  <a:srgbClr val="0000CC"/>
                </a:solidFill>
                <a:latin typeface="Times New Roman" panose="02020603050405020304" pitchFamily="18" charset="0"/>
                <a:cs typeface="Times New Roman" panose="02020603050405020304" pitchFamily="18" charset="0"/>
              </a:rPr>
              <a:t> </a:t>
            </a:r>
            <a:r>
              <a:rPr lang="en-US" b="1" dirty="0" err="1">
                <a:solidFill>
                  <a:srgbClr val="0000CC"/>
                </a:solidFill>
                <a:latin typeface="Times New Roman" panose="02020603050405020304" pitchFamily="18" charset="0"/>
                <a:cs typeface="Times New Roman" panose="02020603050405020304" pitchFamily="18" charset="0"/>
              </a:rPr>
              <a:t>thiệu</a:t>
            </a:r>
            <a:r>
              <a:rPr lang="en-US" b="1" dirty="0">
                <a:solidFill>
                  <a:srgbClr val="0000CC"/>
                </a:solidFill>
                <a:latin typeface="Times New Roman" panose="02020603050405020304" pitchFamily="18" charset="0"/>
                <a:cs typeface="Times New Roman" panose="02020603050405020304" pitchFamily="18" charset="0"/>
              </a:rPr>
              <a:t> </a:t>
            </a:r>
            <a:r>
              <a:rPr lang="en-US" b="1" dirty="0" err="1">
                <a:solidFill>
                  <a:srgbClr val="0000CC"/>
                </a:solidFill>
                <a:latin typeface="Times New Roman" panose="02020603050405020304" pitchFamily="18" charset="0"/>
                <a:cs typeface="Times New Roman" panose="02020603050405020304" pitchFamily="18" charset="0"/>
              </a:rPr>
              <a:t>tác</a:t>
            </a:r>
            <a:r>
              <a:rPr lang="en-US" b="1" dirty="0">
                <a:solidFill>
                  <a:srgbClr val="0000CC"/>
                </a:solidFill>
                <a:latin typeface="Times New Roman" panose="02020603050405020304" pitchFamily="18" charset="0"/>
                <a:cs typeface="Times New Roman" panose="02020603050405020304" pitchFamily="18" charset="0"/>
              </a:rPr>
              <a:t> </a:t>
            </a:r>
            <a:r>
              <a:rPr lang="en-US" b="1" dirty="0" err="1">
                <a:solidFill>
                  <a:srgbClr val="0000CC"/>
                </a:solidFill>
                <a:latin typeface="Times New Roman" panose="02020603050405020304" pitchFamily="18" charset="0"/>
                <a:cs typeface="Times New Roman" panose="02020603050405020304" pitchFamily="18" charset="0"/>
              </a:rPr>
              <a:t>giả</a:t>
            </a:r>
            <a:r>
              <a:rPr lang="en-US" b="1" dirty="0">
                <a:solidFill>
                  <a:srgbClr val="0000CC"/>
                </a:solidFill>
                <a:latin typeface="Times New Roman" panose="02020603050405020304" pitchFamily="18" charset="0"/>
                <a:cs typeface="Times New Roman" panose="02020603050405020304" pitchFamily="18" charset="0"/>
              </a:rPr>
              <a:t>, </a:t>
            </a:r>
            <a:r>
              <a:rPr lang="en-US" b="1" dirty="0" err="1">
                <a:solidFill>
                  <a:srgbClr val="0000CC"/>
                </a:solidFill>
                <a:latin typeface="Times New Roman" panose="02020603050405020304" pitchFamily="18" charset="0"/>
                <a:cs typeface="Times New Roman" panose="02020603050405020304" pitchFamily="18" charset="0"/>
              </a:rPr>
              <a:t>tác</a:t>
            </a:r>
            <a:r>
              <a:rPr lang="en-US" b="1" dirty="0">
                <a:solidFill>
                  <a:srgbClr val="0000CC"/>
                </a:solidFill>
                <a:latin typeface="Times New Roman" panose="02020603050405020304" pitchFamily="18" charset="0"/>
                <a:cs typeface="Times New Roman" panose="02020603050405020304" pitchFamily="18" charset="0"/>
              </a:rPr>
              <a:t> </a:t>
            </a:r>
            <a:r>
              <a:rPr lang="en-US" b="1" dirty="0" err="1">
                <a:solidFill>
                  <a:srgbClr val="0000CC"/>
                </a:solidFill>
                <a:latin typeface="Times New Roman" panose="02020603050405020304" pitchFamily="18" charset="0"/>
                <a:cs typeface="Times New Roman" panose="02020603050405020304" pitchFamily="18" charset="0"/>
              </a:rPr>
              <a:t>phẩm</a:t>
            </a:r>
            <a:r>
              <a:rPr lang="en-US" b="1" dirty="0">
                <a:solidFill>
                  <a:srgbClr val="0000CC"/>
                </a:solidFill>
                <a:latin typeface="Times New Roman" panose="02020603050405020304" pitchFamily="18" charset="0"/>
                <a:cs typeface="Times New Roman" panose="02020603050405020304" pitchFamily="18" charset="0"/>
              </a:rPr>
              <a:t>, </a:t>
            </a:r>
            <a:r>
              <a:rPr lang="en-US" b="1" dirty="0" err="1">
                <a:solidFill>
                  <a:srgbClr val="0000CC"/>
                </a:solidFill>
                <a:latin typeface="Times New Roman" panose="02020603050405020304" pitchFamily="18" charset="0"/>
                <a:cs typeface="Times New Roman" panose="02020603050405020304" pitchFamily="18" charset="0"/>
              </a:rPr>
              <a:t>vấn</a:t>
            </a:r>
            <a:r>
              <a:rPr lang="en-US" b="1" dirty="0">
                <a:solidFill>
                  <a:srgbClr val="0000CC"/>
                </a:solidFill>
                <a:latin typeface="Times New Roman" panose="02020603050405020304" pitchFamily="18" charset="0"/>
                <a:cs typeface="Times New Roman" panose="02020603050405020304" pitchFamily="18" charset="0"/>
              </a:rPr>
              <a:t> </a:t>
            </a:r>
            <a:r>
              <a:rPr lang="en-US" b="1" dirty="0" err="1">
                <a:solidFill>
                  <a:srgbClr val="0000CC"/>
                </a:solidFill>
                <a:latin typeface="Times New Roman" panose="02020603050405020304" pitchFamily="18" charset="0"/>
                <a:cs typeface="Times New Roman" panose="02020603050405020304" pitchFamily="18" charset="0"/>
              </a:rPr>
              <a:t>đề</a:t>
            </a:r>
            <a:r>
              <a:rPr lang="en-US" b="1" dirty="0">
                <a:solidFill>
                  <a:srgbClr val="0000CC"/>
                </a:solidFill>
                <a:latin typeface="Times New Roman" panose="02020603050405020304" pitchFamily="18" charset="0"/>
                <a:cs typeface="Times New Roman" panose="02020603050405020304" pitchFamily="18" charset="0"/>
              </a:rPr>
              <a:t> </a:t>
            </a:r>
            <a:r>
              <a:rPr lang="en-US" b="1" dirty="0" err="1">
                <a:solidFill>
                  <a:srgbClr val="0000CC"/>
                </a:solidFill>
                <a:latin typeface="Times New Roman" panose="02020603050405020304" pitchFamily="18" charset="0"/>
                <a:cs typeface="Times New Roman" panose="02020603050405020304" pitchFamily="18" charset="0"/>
              </a:rPr>
              <a:t>nghị</a:t>
            </a:r>
            <a:r>
              <a:rPr lang="en-US" b="1" dirty="0">
                <a:solidFill>
                  <a:srgbClr val="0000CC"/>
                </a:solidFill>
                <a:latin typeface="Times New Roman" panose="02020603050405020304" pitchFamily="18" charset="0"/>
                <a:cs typeface="Times New Roman" panose="02020603050405020304" pitchFamily="18" charset="0"/>
              </a:rPr>
              <a:t> </a:t>
            </a:r>
            <a:r>
              <a:rPr lang="en-US" b="1" dirty="0" err="1" smtClean="0">
                <a:solidFill>
                  <a:srgbClr val="0000CC"/>
                </a:solidFill>
                <a:latin typeface="Times New Roman" panose="02020603050405020304" pitchFamily="18" charset="0"/>
                <a:cs typeface="Times New Roman" panose="02020603050405020304" pitchFamily="18" charset="0"/>
              </a:rPr>
              <a:t>luận</a:t>
            </a:r>
            <a:endParaRPr lang="en-US" b="1" dirty="0" smtClean="0">
              <a:solidFill>
                <a:srgbClr val="0000CC"/>
              </a:solidFill>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en-US" b="1" dirty="0" smtClean="0">
                <a:solidFill>
                  <a:srgbClr val="0000CC"/>
                </a:solidFill>
                <a:latin typeface="Times New Roman" panose="02020603050405020304" pitchFamily="18" charset="0"/>
                <a:cs typeface="Times New Roman" panose="02020603050405020304" pitchFamily="18" charset="0"/>
              </a:rPr>
              <a:t>2.</a:t>
            </a:r>
            <a:r>
              <a:rPr lang="vi-VN" b="1" dirty="0">
                <a:solidFill>
                  <a:srgbClr val="0000CC"/>
                </a:solidFill>
                <a:latin typeface="Times New Roman" panose="02020603050405020304" pitchFamily="18" charset="0"/>
                <a:cs typeface="Times New Roman" panose="02020603050405020304" pitchFamily="18" charset="0"/>
              </a:rPr>
              <a:t> Cảm nhận vẻ đẹp của ông đò trong đoạn </a:t>
            </a:r>
            <a:r>
              <a:rPr lang="vi-VN" b="1" dirty="0" smtClean="0">
                <a:solidFill>
                  <a:srgbClr val="0000CC"/>
                </a:solidFill>
                <a:latin typeface="Times New Roman" panose="02020603050405020304" pitchFamily="18" charset="0"/>
                <a:cs typeface="Times New Roman" panose="02020603050405020304" pitchFamily="18" charset="0"/>
              </a:rPr>
              <a:t>trích</a:t>
            </a:r>
            <a:r>
              <a:rPr lang="en-US" b="1" dirty="0" smtClean="0">
                <a:solidFill>
                  <a:srgbClr val="0000CC"/>
                </a:solidFill>
                <a:latin typeface="Times New Roman" panose="02020603050405020304" pitchFamily="18" charset="0"/>
                <a:cs typeface="Times New Roman" panose="02020603050405020304" pitchFamily="18" charset="0"/>
              </a:rPr>
              <a:t>;</a:t>
            </a:r>
            <a:r>
              <a:rPr lang="vi-VN" dirty="0" smtClean="0">
                <a:solidFill>
                  <a:srgbClr val="0000CC"/>
                </a:solidFill>
                <a:latin typeface="Times New Roman" panose="02020603050405020304" pitchFamily="18" charset="0"/>
                <a:cs typeface="Times New Roman" panose="02020603050405020304" pitchFamily="18" charset="0"/>
              </a:rPr>
              <a:t> </a:t>
            </a:r>
            <a:r>
              <a:rPr lang="vi-VN" b="1" dirty="0" smtClean="0">
                <a:solidFill>
                  <a:srgbClr val="0000CC"/>
                </a:solidFill>
                <a:latin typeface="Times New Roman" panose="02020603050405020304" pitchFamily="18" charset="0"/>
                <a:cs typeface="Times New Roman" panose="02020603050405020304" pitchFamily="18" charset="0"/>
              </a:rPr>
              <a:t>nhận xét</a:t>
            </a:r>
            <a:r>
              <a:rPr lang="en-US" b="1" dirty="0" smtClean="0">
                <a:solidFill>
                  <a:srgbClr val="0000CC"/>
                </a:solidFill>
                <a:latin typeface="Times New Roman" panose="02020603050405020304" pitchFamily="18" charset="0"/>
                <a:cs typeface="Times New Roman" panose="02020603050405020304" pitchFamily="18" charset="0"/>
              </a:rPr>
              <a:t> </a:t>
            </a:r>
            <a:r>
              <a:rPr lang="vi-VN" b="1" dirty="0" smtClean="0">
                <a:solidFill>
                  <a:srgbClr val="0000CC"/>
                </a:solidFill>
                <a:latin typeface="Times New Roman" panose="02020603050405020304" pitchFamily="18" charset="0"/>
                <a:cs typeface="Times New Roman" panose="02020603050405020304" pitchFamily="18" charset="0"/>
              </a:rPr>
              <a:t>cá</a:t>
            </a:r>
            <a:r>
              <a:rPr lang="en-US" b="1" dirty="0" err="1" smtClean="0">
                <a:solidFill>
                  <a:srgbClr val="0000CC"/>
                </a:solidFill>
                <a:latin typeface="Times New Roman" panose="02020603050405020304" pitchFamily="18" charset="0"/>
                <a:cs typeface="Times New Roman" panose="02020603050405020304" pitchFamily="18" charset="0"/>
              </a:rPr>
              <a:t>i</a:t>
            </a:r>
            <a:r>
              <a:rPr lang="vi-VN" b="1" dirty="0" smtClean="0">
                <a:solidFill>
                  <a:srgbClr val="0000CC"/>
                </a:solidFill>
                <a:latin typeface="Times New Roman" panose="02020603050405020304" pitchFamily="18" charset="0"/>
                <a:cs typeface="Times New Roman" panose="02020603050405020304" pitchFamily="18" charset="0"/>
              </a:rPr>
              <a:t> </a:t>
            </a:r>
            <a:r>
              <a:rPr lang="vi-VN" b="1" dirty="0" smtClean="0">
                <a:solidFill>
                  <a:srgbClr val="0000CC"/>
                </a:solidFill>
                <a:latin typeface="Times New Roman" panose="02020603050405020304" pitchFamily="18" charset="0"/>
                <a:cs typeface="Times New Roman" panose="02020603050405020304" pitchFamily="18" charset="0"/>
              </a:rPr>
              <a:t>nhìn mang tính phát hiện về con người của nhà văn Nguyễn Tuân</a:t>
            </a:r>
            <a:endParaRPr lang="en-US" b="1" dirty="0" smtClean="0">
              <a:solidFill>
                <a:srgbClr val="0000CC"/>
              </a:solidFill>
              <a:latin typeface="Times New Roman" panose="02020603050405020304" pitchFamily="18" charset="0"/>
              <a:cs typeface="Times New Roman" panose="02020603050405020304" pitchFamily="18" charset="0"/>
            </a:endParaRPr>
          </a:p>
          <a:p>
            <a:pPr algn="just">
              <a:lnSpc>
                <a:spcPct val="150000"/>
              </a:lnSpc>
              <a:spcBef>
                <a:spcPts val="0"/>
              </a:spcBef>
              <a:buFont typeface="Wingdings" panose="05000000000000000000" pitchFamily="2" charset="2"/>
              <a:buChar char="q"/>
            </a:pPr>
            <a:r>
              <a:rPr lang="vi-VN" dirty="0" smtClean="0">
                <a:solidFill>
                  <a:srgbClr val="660066"/>
                </a:solidFill>
                <a:latin typeface="Times New Roman" panose="02020603050405020304" pitchFamily="18" charset="0"/>
                <a:cs typeface="Times New Roman" panose="02020603050405020304" pitchFamily="18" charset="0"/>
              </a:rPr>
              <a:t> </a:t>
            </a:r>
            <a:r>
              <a:rPr lang="vi-VN" b="1" dirty="0">
                <a:solidFill>
                  <a:srgbClr val="660066"/>
                </a:solidFill>
                <a:latin typeface="Times New Roman" panose="02020603050405020304" pitchFamily="18" charset="0"/>
                <a:cs typeface="Times New Roman" panose="02020603050405020304" pitchFamily="18" charset="0"/>
              </a:rPr>
              <a:t>Về nội </a:t>
            </a:r>
            <a:r>
              <a:rPr lang="vi-VN" b="1" dirty="0" smtClean="0">
                <a:solidFill>
                  <a:srgbClr val="660066"/>
                </a:solidFill>
                <a:latin typeface="Times New Roman" panose="02020603050405020304" pitchFamily="18" charset="0"/>
                <a:cs typeface="Times New Roman" panose="02020603050405020304" pitchFamily="18" charset="0"/>
              </a:rPr>
              <a:t>dung</a:t>
            </a:r>
            <a:endParaRPr lang="en-US" b="1" dirty="0">
              <a:solidFill>
                <a:srgbClr val="660066"/>
              </a:solidFill>
              <a:latin typeface="Times New Roman" panose="02020603050405020304" pitchFamily="18" charset="0"/>
              <a:cs typeface="Times New Roman" panose="02020603050405020304" pitchFamily="18" charset="0"/>
            </a:endParaRPr>
          </a:p>
          <a:p>
            <a:pPr algn="just">
              <a:lnSpc>
                <a:spcPct val="150000"/>
              </a:lnSpc>
              <a:spcBef>
                <a:spcPts val="0"/>
              </a:spcBef>
              <a:buFont typeface="Wingdings" panose="05000000000000000000" pitchFamily="2" charset="2"/>
              <a:buChar char="Ø"/>
            </a:pPr>
            <a:r>
              <a:rPr lang="vi-VN" b="1" i="1" dirty="0" smtClean="0">
                <a:solidFill>
                  <a:srgbClr val="FF0066"/>
                </a:solidFill>
                <a:latin typeface="Times New Roman" panose="02020603050405020304" pitchFamily="18" charset="0"/>
                <a:cs typeface="Times New Roman" panose="02020603050405020304" pitchFamily="18" charset="0"/>
              </a:rPr>
              <a:t> </a:t>
            </a:r>
            <a:r>
              <a:rPr lang="pl-PL" b="1" i="1" dirty="0">
                <a:solidFill>
                  <a:srgbClr val="FF0066"/>
                </a:solidFill>
                <a:latin typeface="Times New Roman" panose="02020603050405020304" pitchFamily="18" charset="0"/>
                <a:cs typeface="Times New Roman" panose="02020603050405020304" pitchFamily="18" charset="0"/>
              </a:rPr>
              <a:t>Vẻ đẹp tài hoa, nghệ sĩ ở hình ảnh ông lái đò:</a:t>
            </a:r>
            <a:endParaRPr lang="en-US" dirty="0">
              <a:solidFill>
                <a:srgbClr val="FF0066"/>
              </a:solidFill>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n-US" dirty="0">
              <a:latin typeface="Times New Roman" panose="02020603050405020304" pitchFamily="18" charset="0"/>
              <a:cs typeface="Times New Roman" panose="02020603050405020304" pitchFamily="18" charset="0"/>
            </a:endParaRPr>
          </a:p>
          <a:p>
            <a:pPr algn="just">
              <a:lnSpc>
                <a:spcPct val="150000"/>
              </a:lnSpc>
              <a:spcBef>
                <a:spcPts val="0"/>
              </a:spcBef>
            </a:pPr>
            <a:endParaRPr lang="en-US" dirty="0">
              <a:latin typeface="Times New Roman" panose="02020603050405020304" pitchFamily="18" charset="0"/>
              <a:cs typeface="Times New Roman" panose="02020603050405020304" pitchFamily="18" charset="0"/>
            </a:endParaRPr>
          </a:p>
        </p:txBody>
      </p:sp>
      <p:sp>
        <p:nvSpPr>
          <p:cNvPr id="5" name="TextBox 4"/>
          <p:cNvSpPr txBox="1"/>
          <p:nvPr/>
        </p:nvSpPr>
        <p:spPr>
          <a:xfrm>
            <a:off x="3561645" y="4367548"/>
            <a:ext cx="7586132" cy="2031325"/>
          </a:xfrm>
          <a:prstGeom prst="rect">
            <a:avLst/>
          </a:prstGeom>
          <a:noFill/>
        </p:spPr>
        <p:txBody>
          <a:bodyPr wrap="square" rtlCol="0">
            <a:spAutoFit/>
          </a:bodyPr>
          <a:lstStyle/>
          <a:p>
            <a:pPr algn="just">
              <a:lnSpc>
                <a:spcPct val="150000"/>
              </a:lnSpc>
            </a:pPr>
            <a:r>
              <a:rPr lang="pl-PL"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a:t>
            </a:r>
            <a:r>
              <a:rPr lang="pl-PL" sz="2800" dirty="0" smtClean="0">
                <a:latin typeface="Times New Roman" panose="02020603050405020304" pitchFamily="18" charset="0"/>
                <a:cs typeface="Times New Roman" panose="02020603050405020304" pitchFamily="18" charset="0"/>
              </a:rPr>
              <a:t>Ông lái đò được đặt trong tình huống thử thách đặc biệt: chiến đấu với thác dữ sông Đà, vượt qua ba trùng vi thạch trận bằng tài nghệ </a:t>
            </a:r>
            <a:r>
              <a:rPr lang="pl-PL" sz="2800" i="1" dirty="0" smtClean="0">
                <a:latin typeface="Times New Roman" panose="02020603050405020304" pitchFamily="18" charset="0"/>
                <a:cs typeface="Times New Roman" panose="02020603050405020304" pitchFamily="18" charset="0"/>
              </a:rPr>
              <a:t>tay lái ra hoa</a:t>
            </a:r>
            <a:r>
              <a:rPr lang="en-US" sz="28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599485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s://i.pinimg.com/564x/48/dd/12/48dd12ee92e7a0ce20676c7c594a895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722488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1512711" y="1174044"/>
            <a:ext cx="9211733" cy="3556000"/>
          </a:xfrm>
        </p:spPr>
        <p:txBody>
          <a:bodyPr>
            <a:noAutofit/>
          </a:bodyPr>
          <a:lstStyle/>
          <a:p>
            <a:pPr marL="0" indent="0" algn="just">
              <a:lnSpc>
                <a:spcPct val="100000"/>
              </a:lnSpc>
              <a:spcBef>
                <a:spcPts val="600"/>
              </a:spcBef>
              <a:buNone/>
            </a:pP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U</a:t>
            </a:r>
            <a:r>
              <a:rPr lang="pl-PL" dirty="0" smtClean="0">
                <a:latin typeface="Times New Roman" panose="02020603050405020304" pitchFamily="18" charset="0"/>
                <a:cs typeface="Times New Roman" panose="02020603050405020304" pitchFamily="18" charset="0"/>
              </a:rPr>
              <a:t>ng </a:t>
            </a:r>
            <a:r>
              <a:rPr lang="pl-PL" dirty="0">
                <a:latin typeface="Times New Roman" panose="02020603050405020304" pitchFamily="18" charset="0"/>
                <a:cs typeface="Times New Roman" panose="02020603050405020304" pitchFamily="18" charset="0"/>
              </a:rPr>
              <a:t>dung chủ </a:t>
            </a:r>
            <a:r>
              <a:rPr lang="pl-PL" dirty="0" smtClean="0">
                <a:latin typeface="Times New Roman" panose="02020603050405020304" pitchFamily="18" charset="0"/>
                <a:cs typeface="Times New Roman" panose="02020603050405020304" pitchFamily="18" charset="0"/>
              </a:rPr>
              <a:t>động</a:t>
            </a:r>
            <a:r>
              <a:rPr lang="en-US" dirty="0" smtClean="0">
                <a:latin typeface="Times New Roman" panose="02020603050405020304" pitchFamily="18" charset="0"/>
                <a:cs typeface="Times New Roman" panose="02020603050405020304" pitchFamily="18" charset="0"/>
              </a:rPr>
              <a:t>: </a:t>
            </a:r>
            <a:r>
              <a:rPr lang="pl-PL" i="1" dirty="0">
                <a:latin typeface="Times New Roman" panose="02020603050405020304" pitchFamily="18" charset="0"/>
                <a:cs typeface="Times New Roman" panose="02020603050405020304" pitchFamily="18" charset="0"/>
              </a:rPr>
              <a:t>người lái đò ấy đã nắm được cái quy luật tất yếu của dòng nước Sông </a:t>
            </a:r>
            <a:r>
              <a:rPr lang="pl-PL" i="1" dirty="0" smtClean="0">
                <a:latin typeface="Times New Roman" panose="02020603050405020304" pitchFamily="18" charset="0"/>
                <a:cs typeface="Times New Roman" panose="02020603050405020304" pitchFamily="18" charset="0"/>
              </a:rPr>
              <a:t>Đà</a:t>
            </a:r>
            <a:r>
              <a:rPr lang="en-US" i="1"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gn="just">
              <a:lnSpc>
                <a:spcPct val="100000"/>
              </a:lnSpc>
              <a:spcBef>
                <a:spcPts val="600"/>
              </a:spcBef>
              <a:buNone/>
            </a:pPr>
            <a:r>
              <a:rPr lang="en-US" dirty="0" smtClean="0">
                <a:latin typeface="Times New Roman" panose="02020603050405020304" pitchFamily="18" charset="0"/>
                <a:cs typeface="Times New Roman" panose="02020603050405020304" pitchFamily="18" charset="0"/>
              </a:rPr>
              <a:t>+</a:t>
            </a:r>
            <a:r>
              <a:rPr lang="pl-PL" dirty="0" smtClean="0">
                <a:latin typeface="Times New Roman" panose="02020603050405020304" pitchFamily="18" charset="0"/>
                <a:cs typeface="Times New Roman" panose="02020603050405020304" pitchFamily="18" charset="0"/>
              </a:rPr>
              <a:t>Rất </a:t>
            </a:r>
            <a:r>
              <a:rPr lang="pl-PL" dirty="0">
                <a:latin typeface="Times New Roman" panose="02020603050405020304" pitchFamily="18" charset="0"/>
                <a:cs typeface="Times New Roman" panose="02020603050405020304" pitchFamily="18" charset="0"/>
              </a:rPr>
              <a:t>nghệ sĩ trong hình ảnh </a:t>
            </a:r>
            <a:r>
              <a:rPr lang="pl-PL" i="1" dirty="0" smtClean="0">
                <a:latin typeface="Times New Roman" panose="02020603050405020304" pitchFamily="18" charset="0"/>
                <a:cs typeface="Times New Roman" panose="02020603050405020304" pitchFamily="18" charset="0"/>
              </a:rPr>
              <a:t>nắm </a:t>
            </a:r>
            <a:r>
              <a:rPr lang="pl-PL" i="1" dirty="0">
                <a:latin typeface="Times New Roman" panose="02020603050405020304" pitchFamily="18" charset="0"/>
                <a:cs typeface="Times New Roman" panose="02020603050405020304" pitchFamily="18" charset="0"/>
              </a:rPr>
              <a:t>chắc lấy cái bờm sóng đúng luồng, ông đò ghì cương lái, bám chắc lấy luồng nước đúng mà phóng nhanh vào cửa </a:t>
            </a:r>
            <a:r>
              <a:rPr lang="pl-PL" i="1" dirty="0" smtClean="0">
                <a:latin typeface="Times New Roman" panose="02020603050405020304" pitchFamily="18" charset="0"/>
                <a:cs typeface="Times New Roman" panose="02020603050405020304" pitchFamily="18" charset="0"/>
              </a:rPr>
              <a:t>sinh</a:t>
            </a:r>
            <a:r>
              <a:rPr lang="en-US" i="1" dirty="0" smtClean="0">
                <a:latin typeface="Times New Roman" panose="02020603050405020304" pitchFamily="18" charset="0"/>
                <a:cs typeface="Times New Roman" panose="02020603050405020304" pitchFamily="18" charset="0"/>
              </a:rPr>
              <a:t>.</a:t>
            </a:r>
          </a:p>
          <a:p>
            <a:pPr marL="0" indent="0" algn="just">
              <a:lnSpc>
                <a:spcPct val="100000"/>
              </a:lnSpc>
              <a:spcBef>
                <a:spcPts val="600"/>
              </a:spcBef>
              <a:buNone/>
            </a:pP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C</a:t>
            </a:r>
            <a:r>
              <a:rPr lang="pl-PL" dirty="0" smtClean="0">
                <a:latin typeface="Times New Roman" panose="02020603050405020304" pitchFamily="18" charset="0"/>
                <a:cs typeface="Times New Roman" panose="02020603050405020304" pitchFamily="18" charset="0"/>
              </a:rPr>
              <a:t>on </a:t>
            </a:r>
            <a:r>
              <a:rPr lang="pl-PL" dirty="0">
                <a:latin typeface="Times New Roman" panose="02020603050405020304" pitchFamily="18" charset="0"/>
                <a:cs typeface="Times New Roman" panose="02020603050405020304" pitchFamily="18" charset="0"/>
              </a:rPr>
              <a:t>thuyền trong sự điều khiển của ông lái: </a:t>
            </a:r>
            <a:r>
              <a:rPr lang="pl-PL" i="1" dirty="0" smtClean="0">
                <a:latin typeface="Times New Roman" panose="02020603050405020304" pitchFamily="18" charset="0"/>
                <a:cs typeface="Times New Roman" panose="02020603050405020304" pitchFamily="18" charset="0"/>
              </a:rPr>
              <a:t>như </a:t>
            </a:r>
            <a:r>
              <a:rPr lang="pl-PL" i="1" dirty="0">
                <a:latin typeface="Times New Roman" panose="02020603050405020304" pitchFamily="18" charset="0"/>
                <a:cs typeface="Times New Roman" panose="02020603050405020304" pitchFamily="18" charset="0"/>
              </a:rPr>
              <a:t>một mũi tên tre xuyên nhanh qua hơi nước, vừa xuyên vừa tự động lái được, lượn </a:t>
            </a:r>
            <a:r>
              <a:rPr lang="pl-PL" i="1" dirty="0" smtClean="0">
                <a:latin typeface="Times New Roman" panose="02020603050405020304" pitchFamily="18" charset="0"/>
                <a:cs typeface="Times New Roman" panose="02020603050405020304" pitchFamily="18" charset="0"/>
              </a:rPr>
              <a:t>được</a:t>
            </a:r>
            <a:r>
              <a:rPr lang="en-US" i="1"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p:txBody>
      </p:sp>
      <p:sp>
        <p:nvSpPr>
          <p:cNvPr id="5" name="TextBox 4"/>
          <p:cNvSpPr txBox="1"/>
          <p:nvPr/>
        </p:nvSpPr>
        <p:spPr>
          <a:xfrm>
            <a:off x="5283200" y="4730044"/>
            <a:ext cx="6299200" cy="1815882"/>
          </a:xfrm>
          <a:prstGeom prst="rect">
            <a:avLst/>
          </a:prstGeom>
          <a:noFill/>
        </p:spPr>
        <p:txBody>
          <a:bodyPr wrap="square" rtlCol="0">
            <a:spAutoFit/>
          </a:bodyPr>
          <a:lstStyle/>
          <a:p>
            <a:pPr algn="just"/>
            <a:r>
              <a:rPr lang="en-US" sz="2800" dirty="0" smtClean="0">
                <a:latin typeface="Times New Roman" panose="02020603050405020304" pitchFamily="18" charset="0"/>
                <a:cs typeface="Times New Roman" panose="02020603050405020304" pitchFamily="18" charset="0"/>
              </a:rPr>
              <a:t>=&gt;</a:t>
            </a:r>
            <a:r>
              <a:rPr lang="pl-PL" sz="2800" dirty="0" smtClean="0">
                <a:latin typeface="Times New Roman" panose="02020603050405020304" pitchFamily="18" charset="0"/>
                <a:cs typeface="Times New Roman" panose="02020603050405020304" pitchFamily="18" charset="0"/>
              </a:rPr>
              <a:t>Việc đưa con thuyền tìm đúng luồng nước, vượt qua bao cạm bẫy của thạch trận sông Đà quả thực là một nghệ thuật cao cường từ một tay lái điêu luyện</a:t>
            </a:r>
            <a:r>
              <a:rPr lang="en-US" sz="2800" dirty="0" smtClean="0">
                <a:latin typeface="Times New Roman" panose="02020603050405020304" pitchFamily="18" charset="0"/>
                <a:cs typeface="Times New Roman" panose="02020603050405020304" pitchFamily="18" charset="0"/>
              </a:rPr>
              <a:t>.</a:t>
            </a:r>
            <a:endParaRPr lang="en-US" sz="2800" dirty="0"/>
          </a:p>
        </p:txBody>
      </p:sp>
    </p:spTree>
    <p:extLst>
      <p:ext uri="{BB962C8B-B14F-4D97-AF65-F5344CB8AC3E}">
        <p14:creationId xmlns:p14="http://schemas.microsoft.com/office/powerpoint/2010/main" val="1338231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circle(in)">
                                      <p:cBhvr>
                                        <p:cTn id="2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s://i.pinimg.com/564x/48/dd/12/48dd12ee92e7a0ce20676c7c594a895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722488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838199" y="901203"/>
            <a:ext cx="10515600" cy="3947235"/>
          </a:xfrm>
        </p:spPr>
        <p:txBody>
          <a:bodyPr>
            <a:normAutofit lnSpcReduction="10000"/>
          </a:bodyPr>
          <a:lstStyle/>
          <a:p>
            <a:pPr algn="just">
              <a:lnSpc>
                <a:spcPct val="100000"/>
              </a:lnSpc>
              <a:spcBef>
                <a:spcPts val="600"/>
              </a:spcBef>
              <a:buFont typeface="Wingdings" panose="05000000000000000000" pitchFamily="2" charset="2"/>
              <a:buChar char="Ø"/>
            </a:pPr>
            <a:r>
              <a:rPr lang="pl-PL" b="1" i="1" dirty="0">
                <a:solidFill>
                  <a:srgbClr val="FF0066"/>
                </a:solidFill>
                <a:latin typeface="Times New Roman" panose="02020603050405020304" pitchFamily="18" charset="0"/>
                <a:cs typeface="Times New Roman" panose="02020603050405020304" pitchFamily="18" charset="0"/>
              </a:rPr>
              <a:t>Vẻ đẹp trí dũng ở hình ảnh ông lái đò</a:t>
            </a:r>
            <a:r>
              <a:rPr lang="pl-PL" b="1" i="1" dirty="0" smtClean="0">
                <a:solidFill>
                  <a:srgbClr val="FF0066"/>
                </a:solidFill>
                <a:latin typeface="Times New Roman" panose="02020603050405020304" pitchFamily="18" charset="0"/>
                <a:cs typeface="Times New Roman" panose="02020603050405020304" pitchFamily="18" charset="0"/>
              </a:rPr>
              <a:t>:</a:t>
            </a:r>
            <a:endParaRPr lang="en-US" b="1" i="1" dirty="0" smtClean="0">
              <a:solidFill>
                <a:srgbClr val="FF0066"/>
              </a:solidFill>
              <a:latin typeface="Times New Roman" panose="02020603050405020304" pitchFamily="18" charset="0"/>
              <a:cs typeface="Times New Roman" panose="02020603050405020304" pitchFamily="18" charset="0"/>
            </a:endParaRPr>
          </a:p>
          <a:p>
            <a:pPr algn="just">
              <a:lnSpc>
                <a:spcPct val="100000"/>
              </a:lnSpc>
              <a:spcBef>
                <a:spcPts val="600"/>
              </a:spcBef>
              <a:buFontTx/>
              <a:buChar char="-"/>
            </a:pPr>
            <a:r>
              <a:rPr lang="en-US" dirty="0" smtClean="0">
                <a:latin typeface="Times New Roman" panose="02020603050405020304" pitchFamily="18" charset="0"/>
                <a:cs typeface="Times New Roman" panose="02020603050405020304" pitchFamily="18" charset="0"/>
              </a:rPr>
              <a:t>Ô</a:t>
            </a:r>
            <a:r>
              <a:rPr lang="pl-PL" dirty="0" smtClean="0">
                <a:latin typeface="Times New Roman" panose="02020603050405020304" pitchFamily="18" charset="0"/>
                <a:cs typeface="Times New Roman" panose="02020603050405020304" pitchFamily="18" charset="0"/>
              </a:rPr>
              <a:t>ng </a:t>
            </a:r>
            <a:r>
              <a:rPr lang="pl-PL" dirty="0">
                <a:latin typeface="Times New Roman" panose="02020603050405020304" pitchFamily="18" charset="0"/>
                <a:cs typeface="Times New Roman" panose="02020603050405020304" pitchFamily="18" charset="0"/>
              </a:rPr>
              <a:t>lái giao chiến với sóng thác dữ dội như một viên dũng tướng luôn bình tĩnh đối đầu với bao nguy hiểm: </a:t>
            </a:r>
            <a:r>
              <a:rPr lang="en-US" i="1" dirty="0" smtClean="0">
                <a:latin typeface="Times New Roman" panose="02020603050405020304" pitchFamily="18" charset="0"/>
                <a:cs typeface="Times New Roman" panose="02020603050405020304" pitchFamily="18" charset="0"/>
              </a:rPr>
              <a:t>Ô</a:t>
            </a:r>
            <a:r>
              <a:rPr lang="pl-PL" i="1" dirty="0" smtClean="0">
                <a:latin typeface="Times New Roman" panose="02020603050405020304" pitchFamily="18" charset="0"/>
                <a:cs typeface="Times New Roman" panose="02020603050405020304" pitchFamily="18" charset="0"/>
              </a:rPr>
              <a:t>ng </a:t>
            </a:r>
            <a:r>
              <a:rPr lang="pl-PL" i="1" dirty="0">
                <a:latin typeface="Times New Roman" panose="02020603050405020304" pitchFamily="18" charset="0"/>
                <a:cs typeface="Times New Roman" panose="02020603050405020304" pitchFamily="18" charset="0"/>
              </a:rPr>
              <a:t>lái đò cố nén </a:t>
            </a:r>
            <a:r>
              <a:rPr lang="pl-PL" i="1" dirty="0" smtClean="0">
                <a:latin typeface="Times New Roman" panose="02020603050405020304" pitchFamily="18" charset="0"/>
                <a:cs typeface="Times New Roman" panose="02020603050405020304" pitchFamily="18" charset="0"/>
              </a:rPr>
              <a:t>vết</a:t>
            </a:r>
            <a:r>
              <a:rPr lang="en-US" i="1" dirty="0" smtClean="0">
                <a:latin typeface="Times New Roman" panose="02020603050405020304" pitchFamily="18" charset="0"/>
                <a:cs typeface="Times New Roman" panose="02020603050405020304" pitchFamily="18" charset="0"/>
              </a:rPr>
              <a:t> </a:t>
            </a:r>
            <a:r>
              <a:rPr lang="pl-PL" i="1" dirty="0" smtClean="0">
                <a:latin typeface="Times New Roman" panose="02020603050405020304" pitchFamily="18" charset="0"/>
                <a:cs typeface="Times New Roman" panose="02020603050405020304" pitchFamily="18" charset="0"/>
              </a:rPr>
              <a:t>thương…hai </a:t>
            </a:r>
            <a:r>
              <a:rPr lang="pl-PL" i="1" dirty="0">
                <a:latin typeface="Times New Roman" panose="02020603050405020304" pitchFamily="18" charset="0"/>
                <a:cs typeface="Times New Roman" panose="02020603050405020304" pitchFamily="18" charset="0"/>
              </a:rPr>
              <a:t>chân vẫn kẹp chặt lấy cuống lái</a:t>
            </a:r>
            <a:r>
              <a:rPr lang="pl-PL" i="1" dirty="0" smtClean="0">
                <a:latin typeface="Times New Roman" panose="02020603050405020304" pitchFamily="18" charset="0"/>
                <a:cs typeface="Times New Roman" panose="02020603050405020304" pitchFamily="18" charset="0"/>
              </a:rPr>
              <a:t>…</a:t>
            </a:r>
            <a:endParaRPr lang="en-US" i="1" dirty="0" smtClean="0">
              <a:latin typeface="Times New Roman" panose="02020603050405020304" pitchFamily="18" charset="0"/>
              <a:cs typeface="Times New Roman" panose="02020603050405020304" pitchFamily="18" charset="0"/>
            </a:endParaRPr>
          </a:p>
          <a:p>
            <a:pPr algn="just">
              <a:lnSpc>
                <a:spcPct val="100000"/>
              </a:lnSpc>
              <a:spcBef>
                <a:spcPts val="600"/>
              </a:spcBef>
              <a:buFontTx/>
              <a:buChar char="-"/>
            </a:pPr>
            <a:r>
              <a:rPr lang="pl-PL" dirty="0">
                <a:latin typeface="Times New Roman" panose="02020603050405020304" pitchFamily="18" charset="0"/>
                <a:cs typeface="Times New Roman" panose="02020603050405020304" pitchFamily="18" charset="0"/>
              </a:rPr>
              <a:t>Đối mặt với thác dữ sông Đà, ông đò có một lòng dũng cảm vô song: </a:t>
            </a:r>
            <a:r>
              <a:rPr lang="pl-PL" i="1" dirty="0" smtClean="0">
                <a:latin typeface="Times New Roman" panose="02020603050405020304" pitchFamily="18" charset="0"/>
                <a:cs typeface="Times New Roman" panose="02020603050405020304" pitchFamily="18" charset="0"/>
              </a:rPr>
              <a:t>Cưỡi </a:t>
            </a:r>
            <a:r>
              <a:rPr lang="pl-PL" i="1" dirty="0">
                <a:latin typeface="Times New Roman" panose="02020603050405020304" pitchFamily="18" charset="0"/>
                <a:cs typeface="Times New Roman" panose="02020603050405020304" pitchFamily="18" charset="0"/>
              </a:rPr>
              <a:t>lên thác sông Đà, phải cưỡi đến cùng như là cưỡi </a:t>
            </a:r>
            <a:r>
              <a:rPr lang="pl-PL" i="1" dirty="0" smtClean="0">
                <a:latin typeface="Times New Roman" panose="02020603050405020304" pitchFamily="18" charset="0"/>
                <a:cs typeface="Times New Roman" panose="02020603050405020304" pitchFamily="18" charset="0"/>
              </a:rPr>
              <a:t>hổ</a:t>
            </a:r>
            <a:r>
              <a:rPr lang="en-US" i="1" dirty="0" smtClean="0">
                <a:latin typeface="Times New Roman" panose="02020603050405020304" pitchFamily="18" charset="0"/>
                <a:cs typeface="Times New Roman" panose="02020603050405020304" pitchFamily="18" charset="0"/>
              </a:rPr>
              <a:t>.</a:t>
            </a:r>
          </a:p>
          <a:p>
            <a:pPr algn="just">
              <a:lnSpc>
                <a:spcPct val="100000"/>
              </a:lnSpc>
              <a:spcBef>
                <a:spcPts val="600"/>
              </a:spcBef>
              <a:buFontTx/>
              <a:buChar char="-"/>
            </a:pPr>
            <a:r>
              <a:rPr lang="pl-PL" dirty="0">
                <a:latin typeface="Times New Roman" panose="02020603050405020304" pitchFamily="18" charset="0"/>
                <a:cs typeface="Times New Roman" panose="02020603050405020304" pitchFamily="18" charset="0"/>
              </a:rPr>
              <a:t>Ông lái đò khôn ngoan vượt qua mọi cạm bẫy của thác ghềnh, đưa con thuyền vượt thác an toàn khi </a:t>
            </a:r>
            <a:r>
              <a:rPr lang="pl-PL" i="1" dirty="0" smtClean="0">
                <a:latin typeface="Times New Roman" panose="02020603050405020304" pitchFamily="18" charset="0"/>
                <a:cs typeface="Times New Roman" panose="02020603050405020304" pitchFamily="18" charset="0"/>
              </a:rPr>
              <a:t>những </a:t>
            </a:r>
            <a:r>
              <a:rPr lang="pl-PL" i="1" dirty="0">
                <a:latin typeface="Times New Roman" panose="02020603050405020304" pitchFamily="18" charset="0"/>
                <a:cs typeface="Times New Roman" panose="02020603050405020304" pitchFamily="18" charset="0"/>
              </a:rPr>
              <a:t>luồng tử đã bỏ hết lại sau </a:t>
            </a:r>
            <a:r>
              <a:rPr lang="pl-PL" i="1" dirty="0" smtClean="0">
                <a:latin typeface="Times New Roman" panose="02020603050405020304" pitchFamily="18" charset="0"/>
                <a:cs typeface="Times New Roman" panose="02020603050405020304" pitchFamily="18" charset="0"/>
              </a:rPr>
              <a:t>thuyền</a:t>
            </a:r>
            <a:r>
              <a:rPr lang="pl-PL" dirty="0" smtClean="0">
                <a:latin typeface="Times New Roman" panose="02020603050405020304" pitchFamily="18" charset="0"/>
                <a:cs typeface="Times New Roman" panose="02020603050405020304" pitchFamily="18" charset="0"/>
              </a:rPr>
              <a:t>, </a:t>
            </a:r>
            <a:r>
              <a:rPr lang="pl-PL" dirty="0">
                <a:latin typeface="Times New Roman" panose="02020603050405020304" pitchFamily="18" charset="0"/>
                <a:cs typeface="Times New Roman" panose="02020603050405020304" pitchFamily="18" charset="0"/>
              </a:rPr>
              <a:t>còn lũ đá thì  </a:t>
            </a:r>
            <a:r>
              <a:rPr lang="pl-PL" i="1" dirty="0" smtClean="0">
                <a:latin typeface="Times New Roman" panose="02020603050405020304" pitchFamily="18" charset="0"/>
                <a:cs typeface="Times New Roman" panose="02020603050405020304" pitchFamily="18" charset="0"/>
              </a:rPr>
              <a:t>thất </a:t>
            </a:r>
            <a:r>
              <a:rPr lang="pl-PL" i="1" dirty="0">
                <a:latin typeface="Times New Roman" panose="02020603050405020304" pitchFamily="18" charset="0"/>
                <a:cs typeface="Times New Roman" panose="02020603050405020304" pitchFamily="18" charset="0"/>
              </a:rPr>
              <a:t>vọng thua cái </a:t>
            </a:r>
            <a:r>
              <a:rPr lang="pl-PL" i="1" dirty="0" smtClean="0">
                <a:latin typeface="Times New Roman" panose="02020603050405020304" pitchFamily="18" charset="0"/>
                <a:cs typeface="Times New Roman" panose="02020603050405020304" pitchFamily="18" charset="0"/>
              </a:rPr>
              <a:t>thuyền</a:t>
            </a:r>
            <a:r>
              <a:rPr lang="en-US" i="1"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lnSpc>
                <a:spcPct val="100000"/>
              </a:lnSpc>
              <a:spcBef>
                <a:spcPts val="600"/>
              </a:spcBef>
            </a:pPr>
            <a:endParaRPr lang="en-US" dirty="0">
              <a:latin typeface="Times New Roman" panose="02020603050405020304" pitchFamily="18" charset="0"/>
              <a:cs typeface="Times New Roman" panose="02020603050405020304" pitchFamily="18" charset="0"/>
            </a:endParaRPr>
          </a:p>
        </p:txBody>
      </p:sp>
      <p:sp>
        <p:nvSpPr>
          <p:cNvPr id="5" name="TextBox 4"/>
          <p:cNvSpPr txBox="1"/>
          <p:nvPr/>
        </p:nvSpPr>
        <p:spPr>
          <a:xfrm>
            <a:off x="5801077" y="4848438"/>
            <a:ext cx="5870222" cy="1815882"/>
          </a:xfrm>
          <a:prstGeom prst="rect">
            <a:avLst/>
          </a:prstGeom>
          <a:noFill/>
        </p:spPr>
        <p:txBody>
          <a:bodyPr wrap="square" rtlCol="0">
            <a:spAutoFit/>
          </a:bodyPr>
          <a:lstStyle/>
          <a:p>
            <a:pPr algn="just"/>
            <a:r>
              <a:rPr lang="en-US" sz="2800" dirty="0" smtClean="0">
                <a:latin typeface="Times New Roman" panose="02020603050405020304" pitchFamily="18" charset="0"/>
                <a:cs typeface="Times New Roman" panose="02020603050405020304" pitchFamily="18" charset="0"/>
              </a:rPr>
              <a:t>=&gt;</a:t>
            </a:r>
            <a:r>
              <a:rPr lang="pl-PL" sz="2800" dirty="0" smtClean="0">
                <a:latin typeface="Times New Roman" panose="02020603050405020304" pitchFamily="18" charset="0"/>
                <a:cs typeface="Times New Roman" panose="02020603050405020304" pitchFamily="18" charset="0"/>
              </a:rPr>
              <a:t>Vẻ </a:t>
            </a:r>
            <a:r>
              <a:rPr lang="pl-PL" sz="2800" dirty="0">
                <a:latin typeface="Times New Roman" panose="02020603050405020304" pitchFamily="18" charset="0"/>
                <a:cs typeface="Times New Roman" panose="02020603050405020304" pitchFamily="18" charset="0"/>
              </a:rPr>
              <a:t>đẹp người lái đò Sông Đà là vẻ đẹp của người anh hùng lao động trong công cuộc dựng xây cuộc sống mới của đất nước</a:t>
            </a:r>
            <a:r>
              <a:rPr lang="pl-PL"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4689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arn(inVertical)">
                                      <p:cBhvr>
                                        <p:cTn id="13" dur="500"/>
                                        <p:tgtEl>
                                          <p:spTgt spid="3">
                                            <p:txEl>
                                              <p:pRg st="1" end="1"/>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barn(inVertical)">
                                      <p:cBhvr>
                                        <p:cTn id="16" dur="500"/>
                                        <p:tgtEl>
                                          <p:spTgt spid="3">
                                            <p:txEl>
                                              <p:pRg st="2" end="2"/>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arn(inVertical)">
                                      <p:cBhvr>
                                        <p:cTn id="19" dur="5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circle(in)">
                                      <p:cBhvr>
                                        <p:cTn id="2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s://i.pinimg.com/564x/48/dd/12/48dd12ee92e7a0ce20676c7c594a895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722488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1625600" y="508000"/>
            <a:ext cx="9245600" cy="5610578"/>
          </a:xfrm>
        </p:spPr>
        <p:txBody>
          <a:bodyPr>
            <a:noAutofit/>
          </a:bodyPr>
          <a:lstStyle/>
          <a:p>
            <a:pPr algn="just">
              <a:lnSpc>
                <a:spcPct val="150000"/>
              </a:lnSpc>
              <a:spcBef>
                <a:spcPts val="0"/>
              </a:spcBef>
              <a:buFont typeface="Wingdings" panose="05000000000000000000" pitchFamily="2" charset="2"/>
              <a:buChar char="q"/>
            </a:pPr>
            <a:r>
              <a:rPr lang="vi-VN" dirty="0" smtClean="0">
                <a:solidFill>
                  <a:srgbClr val="660066"/>
                </a:solidFill>
                <a:latin typeface="Times New Roman" panose="02020603050405020304" pitchFamily="18" charset="0"/>
                <a:cs typeface="Times New Roman" panose="02020603050405020304" pitchFamily="18" charset="0"/>
              </a:rPr>
              <a:t> </a:t>
            </a:r>
            <a:r>
              <a:rPr lang="vi-VN" b="1" dirty="0">
                <a:solidFill>
                  <a:srgbClr val="660066"/>
                </a:solidFill>
                <a:latin typeface="Times New Roman" panose="02020603050405020304" pitchFamily="18" charset="0"/>
                <a:cs typeface="Times New Roman" panose="02020603050405020304" pitchFamily="18" charset="0"/>
              </a:rPr>
              <a:t>Về nghệ </a:t>
            </a:r>
            <a:r>
              <a:rPr lang="vi-VN" b="1" dirty="0" smtClean="0">
                <a:solidFill>
                  <a:srgbClr val="660066"/>
                </a:solidFill>
                <a:latin typeface="Times New Roman" panose="02020603050405020304" pitchFamily="18" charset="0"/>
                <a:cs typeface="Times New Roman" panose="02020603050405020304" pitchFamily="18" charset="0"/>
              </a:rPr>
              <a:t>thuật</a:t>
            </a:r>
            <a:endParaRPr lang="en-US" b="1" dirty="0">
              <a:solidFill>
                <a:srgbClr val="660066"/>
              </a:solidFill>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en-US" dirty="0" smtClean="0">
                <a:latin typeface="Times New Roman" panose="02020603050405020304" pitchFamily="18" charset="0"/>
                <a:cs typeface="Times New Roman" panose="02020603050405020304" pitchFamily="18" charset="0"/>
              </a:rPr>
              <a:t>- </a:t>
            </a:r>
            <a:r>
              <a:rPr lang="pl-PL" dirty="0" smtClean="0">
                <a:latin typeface="Times New Roman" panose="02020603050405020304" pitchFamily="18" charset="0"/>
                <a:cs typeface="Times New Roman" panose="02020603050405020304" pitchFamily="18" charset="0"/>
              </a:rPr>
              <a:t>Tạo </a:t>
            </a:r>
            <a:r>
              <a:rPr lang="pl-PL" dirty="0">
                <a:latin typeface="Times New Roman" panose="02020603050405020304" pitchFamily="18" charset="0"/>
                <a:cs typeface="Times New Roman" panose="02020603050405020304" pitchFamily="18" charset="0"/>
              </a:rPr>
              <a:t>tình huống đầy thử thách cho nhân vật; chú ý tô đậm nét tài hoa, nghệ sĩ; sử dụng ngôn ngữ phong phú, sáng tạo, tài </a:t>
            </a:r>
            <a:r>
              <a:rPr lang="pl-PL" dirty="0" smtClean="0">
                <a:latin typeface="Times New Roman" panose="02020603050405020304" pitchFamily="18" charset="0"/>
                <a:cs typeface="Times New Roman" panose="02020603050405020304" pitchFamily="18" charset="0"/>
              </a:rPr>
              <a:t>hoa </a:t>
            </a:r>
            <a:endParaRPr lang="en-US"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en-US" dirty="0" smtClean="0">
                <a:latin typeface="Times New Roman" panose="02020603050405020304" pitchFamily="18" charset="0"/>
                <a:cs typeface="Times New Roman" panose="02020603050405020304" pitchFamily="18" charset="0"/>
              </a:rPr>
              <a:t>- </a:t>
            </a:r>
            <a:r>
              <a:rPr lang="pl-PL" dirty="0" smtClean="0">
                <a:latin typeface="Times New Roman" panose="02020603050405020304" pitchFamily="18" charset="0"/>
                <a:cs typeface="Times New Roman" panose="02020603050405020304" pitchFamily="18" charset="0"/>
              </a:rPr>
              <a:t>Kết </a:t>
            </a:r>
            <a:r>
              <a:rPr lang="pl-PL" dirty="0">
                <a:latin typeface="Times New Roman" panose="02020603050405020304" pitchFamily="18" charset="0"/>
                <a:cs typeface="Times New Roman" panose="02020603050405020304" pitchFamily="18" charset="0"/>
              </a:rPr>
              <a:t>hợp kể với tả nhuần nhuyễn và đặc sắc, bút pháp nghệ thuật so sánh, nhân hóa, liên tưởng độc đáo, thú </a:t>
            </a:r>
            <a:r>
              <a:rPr lang="pl-PL" dirty="0" smtClean="0">
                <a:latin typeface="Times New Roman" panose="02020603050405020304" pitchFamily="18" charset="0"/>
                <a:cs typeface="Times New Roman" panose="02020603050405020304" pitchFamily="18" charset="0"/>
              </a:rPr>
              <a:t>vị</a:t>
            </a:r>
            <a:r>
              <a:rPr lang="en-US" dirty="0" smtClean="0">
                <a:latin typeface="Times New Roman" panose="02020603050405020304" pitchFamily="18" charset="0"/>
                <a:cs typeface="Times New Roman" panose="02020603050405020304" pitchFamily="18" charset="0"/>
              </a:rPr>
              <a:t>.</a:t>
            </a:r>
            <a:r>
              <a:rPr lang="pl-PL"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en-US" dirty="0" smtClean="0">
                <a:latin typeface="Times New Roman" panose="02020603050405020304" pitchFamily="18" charset="0"/>
                <a:cs typeface="Times New Roman" panose="02020603050405020304" pitchFamily="18" charset="0"/>
              </a:rPr>
              <a:t>- </a:t>
            </a:r>
            <a:r>
              <a:rPr lang="pl-PL" dirty="0" smtClean="0">
                <a:latin typeface="Times New Roman" panose="02020603050405020304" pitchFamily="18" charset="0"/>
                <a:cs typeface="Times New Roman" panose="02020603050405020304" pitchFamily="18" charset="0"/>
              </a:rPr>
              <a:t>Vận </a:t>
            </a:r>
            <a:r>
              <a:rPr lang="pl-PL" dirty="0">
                <a:latin typeface="Times New Roman" panose="02020603050405020304" pitchFamily="18" charset="0"/>
                <a:cs typeface="Times New Roman" panose="02020603050405020304" pitchFamily="18" charset="0"/>
              </a:rPr>
              <a:t>dụng tri thức của nhiều ngành văn hóa, nghệ thuật góp phần miêu tả cuộc chiến hào hùng và khẳng định vẻ đẹp tâm hồn nhân vật.</a:t>
            </a:r>
            <a:endParaRPr lang="en-US" dirty="0">
              <a:latin typeface="Times New Roman" panose="02020603050405020304" pitchFamily="18" charset="0"/>
              <a:cs typeface="Times New Roman" panose="02020603050405020304" pitchFamily="18" charset="0"/>
            </a:endParaRPr>
          </a:p>
          <a:p>
            <a:pPr algn="just">
              <a:lnSpc>
                <a:spcPct val="150000"/>
              </a:lnSpc>
              <a:spcBef>
                <a:spcPts val="0"/>
              </a:spcBef>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9889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anim calcmode="lin" valueType="num">
                                      <p:cBhvr>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1000"/>
                                        <p:tgtEl>
                                          <p:spTgt spid="3">
                                            <p:txEl>
                                              <p:pRg st="2" end="2"/>
                                            </p:txEl>
                                          </p:spTgt>
                                        </p:tgtEl>
                                      </p:cBhvr>
                                    </p:animEffect>
                                    <p:anim calcmode="lin" valueType="num">
                                      <p:cBhvr>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s://i.pinimg.com/564x/48/dd/12/48dd12ee92e7a0ce20676c7c594a895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722488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1496481" y="508000"/>
            <a:ext cx="9199035" cy="5589941"/>
          </a:xfrm>
        </p:spPr>
        <p:txBody>
          <a:bodyPr>
            <a:normAutofit/>
          </a:bodyPr>
          <a:lstStyle/>
          <a:p>
            <a:pPr marL="0" algn="just">
              <a:lnSpc>
                <a:spcPct val="110000"/>
              </a:lnSpc>
              <a:spcBef>
                <a:spcPts val="600"/>
              </a:spcBef>
              <a:buFont typeface="Wingdings" panose="05000000000000000000" pitchFamily="2" charset="2"/>
              <a:buChar char="q"/>
            </a:pPr>
            <a:r>
              <a:rPr lang="vi-VN" b="1" dirty="0" smtClean="0">
                <a:solidFill>
                  <a:srgbClr val="660066"/>
                </a:solidFill>
                <a:latin typeface="Times New Roman" panose="02020603050405020304" pitchFamily="18" charset="0"/>
                <a:cs typeface="Times New Roman" panose="02020603050405020304" pitchFamily="18" charset="0"/>
              </a:rPr>
              <a:t> </a:t>
            </a:r>
            <a:r>
              <a:rPr lang="vi-VN" b="1" dirty="0">
                <a:solidFill>
                  <a:srgbClr val="660066"/>
                </a:solidFill>
                <a:latin typeface="Times New Roman" panose="02020603050405020304" pitchFamily="18" charset="0"/>
                <a:cs typeface="Times New Roman" panose="02020603050405020304" pitchFamily="18" charset="0"/>
              </a:rPr>
              <a:t>Nhận xét </a:t>
            </a:r>
            <a:r>
              <a:rPr lang="vi-VN" b="1" dirty="0" smtClean="0">
                <a:solidFill>
                  <a:srgbClr val="660066"/>
                </a:solidFill>
                <a:latin typeface="Times New Roman" panose="02020603050405020304" pitchFamily="18" charset="0"/>
                <a:cs typeface="Times New Roman" panose="02020603050405020304" pitchFamily="18" charset="0"/>
              </a:rPr>
              <a:t>cá</a:t>
            </a:r>
            <a:r>
              <a:rPr lang="en-US" b="1" dirty="0" err="1" smtClean="0">
                <a:solidFill>
                  <a:srgbClr val="660066"/>
                </a:solidFill>
                <a:latin typeface="Times New Roman" panose="02020603050405020304" pitchFamily="18" charset="0"/>
                <a:cs typeface="Times New Roman" panose="02020603050405020304" pitchFamily="18" charset="0"/>
              </a:rPr>
              <a:t>i</a:t>
            </a:r>
            <a:r>
              <a:rPr lang="vi-VN" b="1" dirty="0" smtClean="0">
                <a:solidFill>
                  <a:srgbClr val="660066"/>
                </a:solidFill>
                <a:latin typeface="Times New Roman" panose="02020603050405020304" pitchFamily="18" charset="0"/>
                <a:cs typeface="Times New Roman" panose="02020603050405020304" pitchFamily="18" charset="0"/>
              </a:rPr>
              <a:t> </a:t>
            </a:r>
            <a:r>
              <a:rPr lang="vi-VN" b="1" dirty="0">
                <a:solidFill>
                  <a:srgbClr val="660066"/>
                </a:solidFill>
                <a:latin typeface="Times New Roman" panose="02020603050405020304" pitchFamily="18" charset="0"/>
                <a:cs typeface="Times New Roman" panose="02020603050405020304" pitchFamily="18" charset="0"/>
              </a:rPr>
              <a:t>nhìn mang tính phát hiện về con người của nhà văn Nguyễn Tuân</a:t>
            </a:r>
            <a:endParaRPr lang="en-US" dirty="0">
              <a:solidFill>
                <a:srgbClr val="660066"/>
              </a:solidFill>
              <a:latin typeface="Times New Roman" panose="02020603050405020304" pitchFamily="18" charset="0"/>
              <a:cs typeface="Times New Roman" panose="02020603050405020304" pitchFamily="18" charset="0"/>
            </a:endParaRPr>
          </a:p>
          <a:p>
            <a:pPr marL="0" algn="just">
              <a:lnSpc>
                <a:spcPct val="110000"/>
              </a:lnSpc>
              <a:spcBef>
                <a:spcPts val="600"/>
              </a:spcBef>
              <a:buFontTx/>
              <a:buChar char="-"/>
            </a:pPr>
            <a:r>
              <a:rPr lang="vi-VN" dirty="0" smtClean="0">
                <a:latin typeface="Times New Roman" panose="02020603050405020304" pitchFamily="18" charset="0"/>
                <a:cs typeface="Times New Roman" panose="02020603050405020304" pitchFamily="18" charset="0"/>
              </a:rPr>
              <a:t>Ông </a:t>
            </a:r>
            <a:r>
              <a:rPr lang="vi-VN" dirty="0">
                <a:latin typeface="Times New Roman" panose="02020603050405020304" pitchFamily="18" charset="0"/>
                <a:cs typeface="Times New Roman" panose="02020603050405020304" pitchFamily="18" charset="0"/>
              </a:rPr>
              <a:t>đò tiêu </a:t>
            </a:r>
            <a:r>
              <a:rPr lang="vi-VN" dirty="0" smtClean="0">
                <a:latin typeface="Times New Roman" panose="02020603050405020304" pitchFamily="18" charset="0"/>
                <a:cs typeface="Times New Roman" panose="02020603050405020304" pitchFamily="18" charset="0"/>
              </a:rPr>
              <a:t>biểu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cho</a:t>
            </a:r>
            <a:r>
              <a:rPr lang="en-US" dirty="0" smtClean="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người </a:t>
            </a:r>
            <a:r>
              <a:rPr lang="vi-VN" dirty="0">
                <a:latin typeface="Times New Roman" panose="02020603050405020304" pitchFamily="18" charset="0"/>
                <a:cs typeface="Times New Roman" panose="02020603050405020304" pitchFamily="18" charset="0"/>
              </a:rPr>
              <a:t>anh hùng, </a:t>
            </a:r>
            <a:r>
              <a:rPr lang="en-US" dirty="0" err="1" smtClean="0">
                <a:latin typeface="Times New Roman" panose="02020603050405020304" pitchFamily="18" charset="0"/>
                <a:cs typeface="Times New Roman" panose="02020603050405020304" pitchFamily="18" charset="0"/>
              </a:rPr>
              <a:t>người</a:t>
            </a:r>
            <a:r>
              <a:rPr lang="en-US" dirty="0" smtClean="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nghệ </a:t>
            </a:r>
            <a:r>
              <a:rPr lang="vi-VN" dirty="0">
                <a:latin typeface="Times New Roman" panose="02020603050405020304" pitchFamily="18" charset="0"/>
                <a:cs typeface="Times New Roman" panose="02020603050405020304" pitchFamily="18" charset="0"/>
              </a:rPr>
              <a:t>sĩ trong môi trường làm việc </a:t>
            </a:r>
            <a:r>
              <a:rPr lang="en-US" dirty="0" err="1" smtClean="0">
                <a:latin typeface="Times New Roman" panose="02020603050405020304" pitchFamily="18" charset="0"/>
                <a:cs typeface="Times New Roman" panose="02020603050405020304" pitchFamily="18" charset="0"/>
              </a:rPr>
              <a:t>khó</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khăn</a:t>
            </a:r>
            <a:r>
              <a:rPr lang="en-US" dirty="0" smtClean="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dám </a:t>
            </a:r>
            <a:r>
              <a:rPr lang="vi-VN" dirty="0">
                <a:latin typeface="Times New Roman" panose="02020603050405020304" pitchFamily="18" charset="0"/>
                <a:cs typeface="Times New Roman" panose="02020603050405020304" pitchFamily="18" charset="0"/>
              </a:rPr>
              <a:t>đương đầu với thử thách và đạt tới trình độ điêu luyện trong công việc</a:t>
            </a:r>
            <a:r>
              <a:rPr lang="vi-VN"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marL="0" algn="just">
              <a:lnSpc>
                <a:spcPct val="110000"/>
              </a:lnSpc>
              <a:spcBef>
                <a:spcPts val="600"/>
              </a:spcBef>
              <a:buFontTx/>
              <a:buChar char="-"/>
            </a:pPr>
            <a:r>
              <a:rPr lang="vi-VN" dirty="0" smtClean="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Nhà văn đã phát hiện ra </a:t>
            </a:r>
            <a:r>
              <a:rPr lang="vi-VN" i="1" dirty="0" smtClean="0">
                <a:latin typeface="Times New Roman" panose="02020603050405020304" pitchFamily="18" charset="0"/>
                <a:cs typeface="Times New Roman" panose="02020603050405020304" pitchFamily="18" charset="0"/>
              </a:rPr>
              <a:t>chất </a:t>
            </a:r>
            <a:r>
              <a:rPr lang="vi-VN" i="1" dirty="0">
                <a:latin typeface="Times New Roman" panose="02020603050405020304" pitchFamily="18" charset="0"/>
                <a:cs typeface="Times New Roman" panose="02020603050405020304" pitchFamily="18" charset="0"/>
              </a:rPr>
              <a:t>vàng mười đã qua thử </a:t>
            </a:r>
            <a:r>
              <a:rPr lang="vi-VN" i="1" dirty="0" smtClean="0">
                <a:latin typeface="Times New Roman" panose="02020603050405020304" pitchFamily="18" charset="0"/>
                <a:cs typeface="Times New Roman" panose="02020603050405020304" pitchFamily="18" charset="0"/>
              </a:rPr>
              <a:t>lửa </a:t>
            </a:r>
            <a:r>
              <a:rPr lang="vi-VN" dirty="0">
                <a:latin typeface="Times New Roman" panose="02020603050405020304" pitchFamily="18" charset="0"/>
                <a:cs typeface="Times New Roman" panose="02020603050405020304" pitchFamily="18" charset="0"/>
              </a:rPr>
              <a:t>của ông đò bằng phong cách nghệ thuật tài hoa, uyên bác với thể tuỳ bút vừa giàu tính hiện thực, vừa tràn ngập cái tôi phóng túng đầy cảm hứng, say mê</a:t>
            </a:r>
            <a:r>
              <a:rPr lang="vi-VN"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marL="0" indent="0" algn="just">
              <a:lnSpc>
                <a:spcPct val="110000"/>
              </a:lnSpc>
              <a:spcBef>
                <a:spcPts val="600"/>
              </a:spcBef>
              <a:buNone/>
            </a:pPr>
            <a:r>
              <a:rPr lang="vi-VN"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N</a:t>
            </a:r>
            <a:r>
              <a:rPr lang="vi-VN" dirty="0" smtClean="0">
                <a:latin typeface="Times New Roman" panose="02020603050405020304" pitchFamily="18" charset="0"/>
                <a:cs typeface="Times New Roman" panose="02020603050405020304" pitchFamily="18" charset="0"/>
              </a:rPr>
              <a:t>hà </a:t>
            </a:r>
            <a:r>
              <a:rPr lang="vi-VN" dirty="0">
                <a:latin typeface="Times New Roman" panose="02020603050405020304" pitchFamily="18" charset="0"/>
                <a:cs typeface="Times New Roman" panose="02020603050405020304" pitchFamily="18" charset="0"/>
              </a:rPr>
              <a:t>văn bày tỏ tình cảm yêu mến, trân trọng, tự hào về con người lao động Việt Nam.</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0977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s://i.pinimg.com/564x/48/dd/12/48dd12ee92e7a0ce20676c7c594a895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722488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1422400" y="1238603"/>
            <a:ext cx="9505244" cy="4351338"/>
          </a:xfrm>
        </p:spPr>
        <p:txBody>
          <a:bodyPr/>
          <a:lstStyle/>
          <a:p>
            <a:pPr marL="0" indent="0" algn="just">
              <a:lnSpc>
                <a:spcPct val="150000"/>
              </a:lnSpc>
              <a:buNone/>
            </a:pPr>
            <a:r>
              <a:rPr lang="en-US" b="1" dirty="0" smtClean="0">
                <a:solidFill>
                  <a:srgbClr val="0000CC"/>
                </a:solidFill>
                <a:latin typeface="Times New Roman" panose="02020603050405020304" pitchFamily="18" charset="0"/>
                <a:cs typeface="Times New Roman" panose="02020603050405020304" pitchFamily="18" charset="0"/>
              </a:rPr>
              <a:t>3. </a:t>
            </a:r>
            <a:r>
              <a:rPr lang="en-US" b="1" dirty="0" err="1" smtClean="0">
                <a:solidFill>
                  <a:srgbClr val="0000CC"/>
                </a:solidFill>
                <a:latin typeface="Times New Roman" panose="02020603050405020304" pitchFamily="18" charset="0"/>
                <a:cs typeface="Times New Roman" panose="02020603050405020304" pitchFamily="18" charset="0"/>
              </a:rPr>
              <a:t>Đánh</a:t>
            </a:r>
            <a:r>
              <a:rPr lang="en-US" b="1" dirty="0" smtClean="0">
                <a:solidFill>
                  <a:srgbClr val="0000CC"/>
                </a:solidFill>
                <a:latin typeface="Times New Roman" panose="02020603050405020304" pitchFamily="18" charset="0"/>
                <a:cs typeface="Times New Roman" panose="02020603050405020304" pitchFamily="18" charset="0"/>
              </a:rPr>
              <a:t> </a:t>
            </a:r>
            <a:r>
              <a:rPr lang="en-US" b="1" dirty="0" err="1" smtClean="0">
                <a:solidFill>
                  <a:srgbClr val="0000CC"/>
                </a:solidFill>
                <a:latin typeface="Times New Roman" panose="02020603050405020304" pitchFamily="18" charset="0"/>
                <a:cs typeface="Times New Roman" panose="02020603050405020304" pitchFamily="18" charset="0"/>
              </a:rPr>
              <a:t>giá</a:t>
            </a:r>
            <a:endParaRPr lang="en-US" b="1" dirty="0" smtClean="0">
              <a:solidFill>
                <a:srgbClr val="0000CC"/>
              </a:solidFill>
              <a:latin typeface="Times New Roman" panose="02020603050405020304" pitchFamily="18" charset="0"/>
              <a:cs typeface="Times New Roman" panose="02020603050405020304" pitchFamily="18" charset="0"/>
            </a:endParaRPr>
          </a:p>
          <a:p>
            <a:pPr marL="0" indent="0" algn="just">
              <a:lnSpc>
                <a:spcPct val="150000"/>
              </a:lnSpc>
              <a:buNone/>
            </a:pPr>
            <a:r>
              <a:rPr lang="vi-VN" i="1"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V</a:t>
            </a:r>
            <a:r>
              <a:rPr lang="vi-VN" dirty="0" smtClean="0">
                <a:latin typeface="Times New Roman" panose="02020603050405020304" pitchFamily="18" charset="0"/>
                <a:cs typeface="Times New Roman" panose="02020603050405020304" pitchFamily="18" charset="0"/>
              </a:rPr>
              <a:t>ề vẻ </a:t>
            </a:r>
            <a:r>
              <a:rPr lang="vi-VN" dirty="0">
                <a:latin typeface="Times New Roman" panose="02020603050405020304" pitchFamily="18" charset="0"/>
                <a:cs typeface="Times New Roman" panose="02020603050405020304" pitchFamily="18" charset="0"/>
              </a:rPr>
              <a:t>đẹp hình tượng ông </a:t>
            </a:r>
            <a:r>
              <a:rPr lang="vi-VN" dirty="0" smtClean="0">
                <a:latin typeface="Times New Roman" panose="02020603050405020304" pitchFamily="18" charset="0"/>
                <a:cs typeface="Times New Roman" panose="02020603050405020304" pitchFamily="18" charset="0"/>
              </a:rPr>
              <a:t>đò</a:t>
            </a:r>
            <a:r>
              <a:rPr lang="en-US" dirty="0" smtClean="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Nhà văn đã phát hiện ra </a:t>
            </a:r>
            <a:r>
              <a:rPr lang="vi-VN" i="1" dirty="0" smtClean="0">
                <a:latin typeface="Times New Roman" panose="02020603050405020304" pitchFamily="18" charset="0"/>
                <a:cs typeface="Times New Roman" panose="02020603050405020304" pitchFamily="18" charset="0"/>
              </a:rPr>
              <a:t>chất </a:t>
            </a:r>
            <a:r>
              <a:rPr lang="vi-VN" i="1" dirty="0">
                <a:latin typeface="Times New Roman" panose="02020603050405020304" pitchFamily="18" charset="0"/>
                <a:cs typeface="Times New Roman" panose="02020603050405020304" pitchFamily="18" charset="0"/>
              </a:rPr>
              <a:t>vàng mười đã qua thử </a:t>
            </a:r>
            <a:r>
              <a:rPr lang="vi-VN" i="1" dirty="0" smtClean="0">
                <a:latin typeface="Times New Roman" panose="02020603050405020304" pitchFamily="18" charset="0"/>
                <a:cs typeface="Times New Roman" panose="02020603050405020304" pitchFamily="18" charset="0"/>
              </a:rPr>
              <a:t>lửa</a:t>
            </a:r>
            <a:r>
              <a:rPr lang="vi-VN" dirty="0" smtClean="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của ông đò bằng phong cách nghệ thuật tài hoa, uyên bác với thể tuỳ bút vừa giàu tính hiện thực, vừa tràn ngập cái tôi phóng túng đầy cảm hứng, say mê…</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lgn="just">
              <a:lnSpc>
                <a:spcPct val="150000"/>
              </a:lnSpc>
              <a:buNone/>
            </a:pPr>
            <a:r>
              <a:rPr lang="en-US" dirty="0" smtClean="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Nêu cảm nghĩ về người lao động làm nên cái đẹp cho cuộc đời</a:t>
            </a:r>
            <a:r>
              <a:rPr lang="en-US" dirty="0">
                <a:latin typeface="Times New Roman" panose="02020603050405020304" pitchFamily="18" charset="0"/>
                <a:cs typeface="Times New Roman" panose="02020603050405020304" pitchFamily="18" charset="0"/>
              </a:rPr>
              <a:t>.</a:t>
            </a:r>
          </a:p>
          <a:p>
            <a:pPr algn="just">
              <a:lnSpc>
                <a:spcPct val="150000"/>
              </a:lnSpc>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1131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Tải hình ảnh 84581f21dff214e5b03d93cce717 tại kho hình nền, ảnh đẹp  khoanh24.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7111999"/>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p:cNvSpPr>
            <a:spLocks noGrp="1"/>
          </p:cNvSpPr>
          <p:nvPr>
            <p:ph type="subTitle" idx="1"/>
          </p:nvPr>
        </p:nvSpPr>
        <p:spPr>
          <a:xfrm>
            <a:off x="767644" y="146756"/>
            <a:ext cx="10385778" cy="6299200"/>
          </a:xfrm>
        </p:spPr>
        <p:txBody>
          <a:bodyPr>
            <a:normAutofit fontScale="92500" lnSpcReduction="20000"/>
          </a:bodyPr>
          <a:lstStyle/>
          <a:p>
            <a:pPr>
              <a:lnSpc>
                <a:spcPct val="110000"/>
              </a:lnSpc>
            </a:pPr>
            <a:r>
              <a:rPr lang="en-US" sz="3500" b="1" dirty="0" smtClean="0">
                <a:solidFill>
                  <a:srgbClr val="FF0000"/>
                </a:solidFill>
                <a:latin typeface="Times New Roman" panose="02020603050405020304" pitchFamily="18" charset="0"/>
                <a:cs typeface="Times New Roman" panose="02020603050405020304" pitchFamily="18" charset="0"/>
              </a:rPr>
              <a:t>  ĐỀ 1</a:t>
            </a:r>
          </a:p>
          <a:p>
            <a:pPr algn="just">
              <a:lnSpc>
                <a:spcPct val="110000"/>
              </a:lnSpc>
              <a:spcBef>
                <a:spcPts val="0"/>
              </a:spcBef>
            </a:pPr>
            <a:r>
              <a:rPr lang="en-US" dirty="0" smtClean="0">
                <a:latin typeface="Times New Roman" panose="02020603050405020304" pitchFamily="18" charset="0"/>
                <a:cs typeface="Times New Roman" panose="02020603050405020304" pitchFamily="18" charset="0"/>
              </a:rPr>
              <a:t> </a:t>
            </a:r>
          </a:p>
          <a:p>
            <a:pPr algn="just">
              <a:lnSpc>
                <a:spcPct val="110000"/>
              </a:lnSpc>
              <a:spcBef>
                <a:spcPts val="0"/>
              </a:spcBef>
            </a:pPr>
            <a:r>
              <a:rPr lang="en-US" sz="2600" dirty="0" err="1" smtClean="0">
                <a:latin typeface="Times New Roman" panose="02020603050405020304" pitchFamily="18" charset="0"/>
                <a:cs typeface="Times New Roman" panose="02020603050405020304" pitchFamily="18" charset="0"/>
              </a:rPr>
              <a:t>Trong</a:t>
            </a:r>
            <a:r>
              <a:rPr lang="en-US" sz="2600" dirty="0" smtClean="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bút</a:t>
            </a:r>
            <a:r>
              <a:rPr lang="en-US" sz="2600" dirty="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kí</a:t>
            </a:r>
            <a:r>
              <a:rPr lang="en-US" sz="2600" dirty="0" smtClean="0">
                <a:latin typeface="Times New Roman" panose="02020603050405020304" pitchFamily="18" charset="0"/>
                <a:cs typeface="Times New Roman" panose="02020603050405020304" pitchFamily="18" charset="0"/>
              </a:rPr>
              <a:t> </a:t>
            </a:r>
            <a:r>
              <a:rPr lang="en-US" sz="2600" i="1" dirty="0" smtClean="0">
                <a:latin typeface="Times New Roman" panose="02020603050405020304" pitchFamily="18" charset="0"/>
                <a:cs typeface="Times New Roman" panose="02020603050405020304" pitchFamily="18" charset="0"/>
              </a:rPr>
              <a:t>Ai </a:t>
            </a:r>
            <a:r>
              <a:rPr lang="en-US" sz="2600" i="1" dirty="0" err="1">
                <a:latin typeface="Times New Roman" panose="02020603050405020304" pitchFamily="18" charset="0"/>
                <a:cs typeface="Times New Roman" panose="02020603050405020304" pitchFamily="18" charset="0"/>
              </a:rPr>
              <a:t>đã</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đặt</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tên</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cho</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dòng</a:t>
            </a:r>
            <a:r>
              <a:rPr lang="en-US" sz="2600" i="1" dirty="0">
                <a:latin typeface="Times New Roman" panose="02020603050405020304" pitchFamily="18" charset="0"/>
                <a:cs typeface="Times New Roman" panose="02020603050405020304" pitchFamily="18" charset="0"/>
              </a:rPr>
              <a:t> </a:t>
            </a:r>
            <a:r>
              <a:rPr lang="en-US" sz="2600" i="1" dirty="0" err="1" smtClean="0">
                <a:latin typeface="Times New Roman" panose="02020603050405020304" pitchFamily="18" charset="0"/>
                <a:cs typeface="Times New Roman" panose="02020603050405020304" pitchFamily="18" charset="0"/>
              </a:rPr>
              <a:t>sông</a:t>
            </a:r>
            <a:r>
              <a:rPr lang="en-US" sz="2600" i="1"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Hoàng</a:t>
            </a:r>
            <a:r>
              <a:rPr lang="en-US" sz="2600" dirty="0" smtClean="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Phủ</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Ngọc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Tường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đã</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miêu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tả</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vẻ</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đẹp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sông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Hương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bằng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hình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ảnh</a:t>
            </a:r>
            <a:r>
              <a:rPr lang="en-US" sz="2600" dirty="0">
                <a:latin typeface="Times New Roman" panose="02020603050405020304" pitchFamily="18" charset="0"/>
                <a:cs typeface="Times New Roman" panose="02020603050405020304" pitchFamily="18" charset="0"/>
              </a:rPr>
              <a:t> so </a:t>
            </a:r>
            <a:r>
              <a:rPr lang="en-US" sz="2600" dirty="0" err="1">
                <a:latin typeface="Times New Roman" panose="02020603050405020304" pitchFamily="18" charset="0"/>
                <a:cs typeface="Times New Roman" panose="02020603050405020304" pitchFamily="18" charset="0"/>
              </a:rPr>
              <a:t>sánh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độc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đáo</a:t>
            </a:r>
            <a:r>
              <a:rPr lang="en-US" sz="2600" dirty="0">
                <a:latin typeface="Times New Roman" panose="02020603050405020304" pitchFamily="18" charset="0"/>
                <a:cs typeface="Times New Roman" panose="02020603050405020304" pitchFamily="18" charset="0"/>
              </a:rPr>
              <a:t>:</a:t>
            </a:r>
          </a:p>
          <a:p>
            <a:pPr marL="342900" indent="-342900" algn="just">
              <a:lnSpc>
                <a:spcPct val="110000"/>
              </a:lnSpc>
              <a:spcBef>
                <a:spcPts val="0"/>
              </a:spcBef>
              <a:buFont typeface="Wingdings" panose="05000000000000000000" pitchFamily="2" charset="2"/>
              <a:buChar char="§"/>
            </a:pPr>
            <a:r>
              <a:rPr lang="en-US" sz="2600" dirty="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Khi</a:t>
            </a:r>
            <a:r>
              <a:rPr lang="en-US" sz="2600" dirty="0" smtClean="0">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ở </a:t>
            </a:r>
            <a:r>
              <a:rPr lang="en-US" sz="2600" dirty="0" err="1">
                <a:latin typeface="Times New Roman" panose="02020603050405020304" pitchFamily="18" charset="0"/>
                <a:cs typeface="Times New Roman" panose="02020603050405020304" pitchFamily="18" charset="0"/>
              </a:rPr>
              <a:t>thượng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nguồn</a:t>
            </a:r>
            <a:r>
              <a:rPr lang="en-US" sz="2600" dirty="0">
                <a:latin typeface="Times New Roman" panose="02020603050405020304" pitchFamily="18" charset="0"/>
                <a:cs typeface="Times New Roman" panose="02020603050405020304" pitchFamily="18" charset="0"/>
              </a:rPr>
              <a:t>:</a:t>
            </a:r>
          </a:p>
          <a:p>
            <a:pPr algn="just">
              <a:lnSpc>
                <a:spcPct val="110000"/>
              </a:lnSpc>
              <a:spcBef>
                <a:spcPts val="0"/>
              </a:spcBef>
            </a:pPr>
            <a:r>
              <a:rPr lang="en-US" sz="2600" i="1" dirty="0" smtClean="0">
                <a:latin typeface="Times New Roman" panose="02020603050405020304" pitchFamily="18" charset="0"/>
                <a:cs typeface="Times New Roman" panose="02020603050405020304" pitchFamily="18" charset="0"/>
              </a:rPr>
              <a:t>   </a:t>
            </a:r>
            <a:r>
              <a:rPr lang="en-US" sz="2600" i="1" dirty="0" err="1" smtClean="0">
                <a:latin typeface="Times New Roman" panose="02020603050405020304" pitchFamily="18" charset="0"/>
                <a:cs typeface="Times New Roman" panose="02020603050405020304" pitchFamily="18" charset="0"/>
              </a:rPr>
              <a:t>Trước</a:t>
            </a:r>
            <a:r>
              <a:rPr lang="en-US" sz="2600" i="1" dirty="0" smtClean="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khi</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về</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đến</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vùng</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châu</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thổ</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êm</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đềm</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nó</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đã</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là</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một</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bản</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trường</a:t>
            </a:r>
            <a:r>
              <a:rPr lang="en-US" sz="2600" i="1" dirty="0">
                <a:latin typeface="Times New Roman" panose="02020603050405020304" pitchFamily="18" charset="0"/>
                <a:cs typeface="Times New Roman" panose="02020603050405020304" pitchFamily="18" charset="0"/>
              </a:rPr>
              <a:t> ca </a:t>
            </a:r>
            <a:r>
              <a:rPr lang="en-US" sz="2600" i="1" dirty="0" err="1">
                <a:latin typeface="Times New Roman" panose="02020603050405020304" pitchFamily="18" charset="0"/>
                <a:cs typeface="Times New Roman" panose="02020603050405020304" pitchFamily="18" charset="0"/>
              </a:rPr>
              <a:t>của</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rừng</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già</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rầm</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rộ</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giữa</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bóng</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cây</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đại</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ngàn</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mãnh</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liệt</a:t>
            </a:r>
            <a:r>
              <a:rPr lang="en-US" sz="2600" i="1" dirty="0">
                <a:latin typeface="Times New Roman" panose="02020603050405020304" pitchFamily="18" charset="0"/>
                <a:cs typeface="Times New Roman" panose="02020603050405020304" pitchFamily="18" charset="0"/>
              </a:rPr>
              <a:t> qua </a:t>
            </a:r>
            <a:r>
              <a:rPr lang="en-US" sz="2600" i="1" dirty="0" err="1">
                <a:latin typeface="Times New Roman" panose="02020603050405020304" pitchFamily="18" charset="0"/>
                <a:cs typeface="Times New Roman" panose="02020603050405020304" pitchFamily="18" charset="0"/>
              </a:rPr>
              <a:t>những</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ghềnh</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thác</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cuộn</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xoáy</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như</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cơn</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lốc</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vào</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những</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đáy</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vực</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bí</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ẩn</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và</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cũng</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có</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lúc</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nó</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trở</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nên</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dịu</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dàng</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và</a:t>
            </a:r>
            <a:r>
              <a:rPr lang="en-US" sz="2600" i="1" dirty="0">
                <a:latin typeface="Times New Roman" panose="02020603050405020304" pitchFamily="18" charset="0"/>
                <a:cs typeface="Times New Roman" panose="02020603050405020304" pitchFamily="18" charset="0"/>
              </a:rPr>
              <a:t> say </a:t>
            </a:r>
            <a:r>
              <a:rPr lang="en-US" sz="2600" i="1" dirty="0" err="1">
                <a:latin typeface="Times New Roman" panose="02020603050405020304" pitchFamily="18" charset="0"/>
                <a:cs typeface="Times New Roman" panose="02020603050405020304" pitchFamily="18" charset="0"/>
              </a:rPr>
              <a:t>đắm</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giữa</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những</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dặm</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dài</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chói</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lọi</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màu</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đỏ</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của</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hoa</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đỗ</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quyên</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rừng</a:t>
            </a:r>
            <a:r>
              <a:rPr lang="en-US" sz="2600" i="1" dirty="0">
                <a:latin typeface="Times New Roman" panose="02020603050405020304" pitchFamily="18" charset="0"/>
                <a:cs typeface="Times New Roman" panose="02020603050405020304" pitchFamily="18" charset="0"/>
              </a:rPr>
              <a:t>. </a:t>
            </a:r>
            <a:endParaRPr lang="en-US" sz="2600" dirty="0">
              <a:latin typeface="Times New Roman" panose="02020603050405020304" pitchFamily="18" charset="0"/>
              <a:cs typeface="Times New Roman" panose="02020603050405020304" pitchFamily="18" charset="0"/>
            </a:endParaRPr>
          </a:p>
          <a:p>
            <a:pPr marL="342900" indent="-342900" algn="just">
              <a:lnSpc>
                <a:spcPct val="110000"/>
              </a:lnSpc>
              <a:spcBef>
                <a:spcPts val="0"/>
              </a:spcBef>
              <a:buFont typeface="Wingdings" panose="05000000000000000000" pitchFamily="2" charset="2"/>
              <a:buChar char="§"/>
            </a:pP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Khi</a:t>
            </a:r>
            <a:r>
              <a:rPr lang="en-US" sz="2600" dirty="0" smtClean="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chảy</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trong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lòng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thành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phố</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Huế</a:t>
            </a:r>
            <a:r>
              <a:rPr lang="en-US" sz="2600" dirty="0">
                <a:latin typeface="Times New Roman" panose="02020603050405020304" pitchFamily="18" charset="0"/>
                <a:cs typeface="Times New Roman" panose="02020603050405020304" pitchFamily="18" charset="0"/>
              </a:rPr>
              <a:t>:</a:t>
            </a:r>
          </a:p>
          <a:p>
            <a:pPr algn="just">
              <a:lnSpc>
                <a:spcPct val="110000"/>
              </a:lnSpc>
              <a:spcBef>
                <a:spcPts val="0"/>
              </a:spcBef>
            </a:pPr>
            <a:r>
              <a:rPr lang="en-US" sz="2600" i="1" dirty="0" smtClean="0">
                <a:latin typeface="Times New Roman" panose="02020603050405020304" pitchFamily="18" charset="0"/>
                <a:cs typeface="Times New Roman" panose="02020603050405020304" pitchFamily="18" charset="0"/>
              </a:rPr>
              <a:t>    </a:t>
            </a:r>
            <a:r>
              <a:rPr lang="en-US" sz="2600" i="1" dirty="0" err="1" smtClean="0">
                <a:latin typeface="Times New Roman" panose="02020603050405020304" pitchFamily="18" charset="0"/>
                <a:cs typeface="Times New Roman" panose="02020603050405020304" pitchFamily="18" charset="0"/>
              </a:rPr>
              <a:t>Hình</a:t>
            </a:r>
            <a:r>
              <a:rPr lang="en-US" sz="2600" i="1" dirty="0" smtClean="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như</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trong</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khoảnh</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khắc</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chùng</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lại</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của</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sông</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nước</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ấy</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sông</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Hương</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đã</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trở</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thành</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một</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người</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tài</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nữ</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đánh</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đàn</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lúc</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đêm</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khuya</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Đã</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nhiều</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lần</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tôi</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thất</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vọng</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khi</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nghe</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nhạc</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Huế</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giữa</a:t>
            </a:r>
            <a:r>
              <a:rPr lang="en-US" sz="2600" i="1" dirty="0">
                <a:latin typeface="Times New Roman" panose="02020603050405020304" pitchFamily="18" charset="0"/>
                <a:cs typeface="Times New Roman" panose="02020603050405020304" pitchFamily="18" charset="0"/>
              </a:rPr>
              <a:t> ban </a:t>
            </a:r>
            <a:r>
              <a:rPr lang="en-US" sz="2600" i="1" dirty="0" err="1">
                <a:latin typeface="Times New Roman" panose="02020603050405020304" pitchFamily="18" charset="0"/>
                <a:cs typeface="Times New Roman" panose="02020603050405020304" pitchFamily="18" charset="0"/>
              </a:rPr>
              <a:t>ngày</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hoặc</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trên</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sân</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khấu</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nhà</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hát</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Quả</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đúng</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như</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vậy</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toàn</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bộ</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nền</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âm</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nhạc</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cổ</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điển</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Huế</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đã</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được</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sinh</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thành</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trên</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mặt</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nước</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của</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dòng</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sông</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này</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trong</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một</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khoang</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thuyền</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nào</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đó</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giữa</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tiếng</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nước</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rơi</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bán</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âm</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của</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những</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mái</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chèo</a:t>
            </a:r>
            <a:r>
              <a:rPr lang="en-US" sz="2600" i="1" dirty="0">
                <a:latin typeface="Times New Roman" panose="02020603050405020304" pitchFamily="18" charset="0"/>
                <a:cs typeface="Times New Roman" panose="02020603050405020304" pitchFamily="18" charset="0"/>
              </a:rPr>
              <a:t> </a:t>
            </a:r>
            <a:r>
              <a:rPr lang="en-US" sz="2600" i="1" dirty="0" err="1">
                <a:latin typeface="Times New Roman" panose="02020603050405020304" pitchFamily="18" charset="0"/>
                <a:cs typeface="Times New Roman" panose="02020603050405020304" pitchFamily="18" charset="0"/>
              </a:rPr>
              <a:t>khuya</a:t>
            </a:r>
            <a:r>
              <a:rPr lang="en-US" sz="2600" i="1" dirty="0">
                <a:latin typeface="Times New Roman" panose="02020603050405020304" pitchFamily="18" charset="0"/>
                <a:cs typeface="Times New Roman" panose="02020603050405020304" pitchFamily="18" charset="0"/>
              </a:rPr>
              <a:t>. </a:t>
            </a:r>
            <a:endParaRPr lang="en-US" sz="2600" dirty="0">
              <a:latin typeface="Times New Roman" panose="02020603050405020304" pitchFamily="18" charset="0"/>
              <a:cs typeface="Times New Roman" panose="02020603050405020304" pitchFamily="18" charset="0"/>
            </a:endParaRPr>
          </a:p>
          <a:p>
            <a:pPr algn="just">
              <a:lnSpc>
                <a:spcPct val="110000"/>
              </a:lnSpc>
              <a:spcBef>
                <a:spcPts val="0"/>
              </a:spcBef>
            </a:pPr>
            <a:r>
              <a:rPr lang="en-US" sz="2600" dirty="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Phân</a:t>
            </a:r>
            <a:r>
              <a:rPr lang="en-US" sz="2600" dirty="0" smtClean="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tích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vẻ</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đẹp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sông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Hương</a:t>
            </a:r>
            <a:r>
              <a:rPr lang="en-US" sz="2600" dirty="0">
                <a:latin typeface="Times New Roman" panose="02020603050405020304" pitchFamily="18" charset="0"/>
                <a:cs typeface="Times New Roman" panose="02020603050405020304" pitchFamily="18" charset="0"/>
              </a:rPr>
              <a:t> qua </a:t>
            </a:r>
            <a:r>
              <a:rPr lang="en-US" sz="2600" dirty="0" err="1">
                <a:latin typeface="Times New Roman" panose="02020603050405020304" pitchFamily="18" charset="0"/>
                <a:cs typeface="Times New Roman" panose="02020603050405020304" pitchFamily="18" charset="0"/>
              </a:rPr>
              <a:t>hai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lần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miêu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tả</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để</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thấy</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được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nhìn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độc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giả</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đối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với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sông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Hương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xứ</a:t>
            </a:r>
            <a:r>
              <a:rPr lang="en-US" sz="2600" dirty="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Huế</a:t>
            </a:r>
            <a:r>
              <a:rPr lang="en-US" sz="2600" dirty="0">
                <a:latin typeface="Times New Roman" panose="02020603050405020304" pitchFamily="18" charset="0"/>
                <a:cs typeface="Times New Roman" panose="02020603050405020304" pitchFamily="18" charset="0"/>
              </a:rPr>
              <a:t>.</a:t>
            </a:r>
            <a:endParaRPr lang="en-US" sz="2600" dirty="0">
              <a:latin typeface="Times New Roman" panose="02020603050405020304" pitchFamily="18" charset="0"/>
              <a:cs typeface="Times New Roman" panose="02020603050405020304" pitchFamily="18" charset="0"/>
            </a:endParaRPr>
          </a:p>
          <a:p>
            <a:pPr algn="just">
              <a:lnSpc>
                <a:spcPct val="110000"/>
              </a:lnSpc>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20599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Tải hình ảnh 84581f21dff214e5b03d93cce717 tại kho hình nền, ảnh đẹp  khoanh24.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711199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711200" y="180620"/>
            <a:ext cx="10577689" cy="6050847"/>
          </a:xfrm>
        </p:spPr>
        <p:txBody>
          <a:bodyPr>
            <a:noAutofit/>
          </a:bodyPr>
          <a:lstStyle/>
          <a:p>
            <a:pPr marL="0" indent="0" algn="ctr">
              <a:lnSpc>
                <a:spcPct val="100000"/>
              </a:lnSpc>
              <a:buNone/>
            </a:pPr>
            <a:r>
              <a:rPr lang="en-US" sz="3600" b="1" dirty="0" smtClean="0">
                <a:solidFill>
                  <a:srgbClr val="FF0000"/>
                </a:solidFill>
                <a:latin typeface="Times New Roman" panose="02020603050405020304" pitchFamily="18" charset="0"/>
                <a:cs typeface="Times New Roman" panose="02020603050405020304" pitchFamily="18" charset="0"/>
              </a:rPr>
              <a:t>GỢI Ý</a:t>
            </a:r>
          </a:p>
          <a:p>
            <a:pPr algn="just">
              <a:lnSpc>
                <a:spcPct val="100000"/>
              </a:lnSpc>
              <a:buFont typeface="Wingdings" panose="05000000000000000000" pitchFamily="2" charset="2"/>
              <a:buChar char="v"/>
            </a:pPr>
            <a:r>
              <a:rPr lang="en-US" b="1" dirty="0" err="1" smtClean="0">
                <a:latin typeface="Times New Roman" panose="02020603050405020304" pitchFamily="18" charset="0"/>
                <a:cs typeface="Times New Roman" panose="02020603050405020304" pitchFamily="18" charset="0"/>
              </a:rPr>
              <a:t>Viết</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bài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văn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nghị</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luận</a:t>
            </a:r>
            <a:endParaRPr lang="en-US" dirty="0" smtClean="0">
              <a:latin typeface="Times New Roman" panose="02020603050405020304" pitchFamily="18" charset="0"/>
              <a:cs typeface="Times New Roman" panose="02020603050405020304" pitchFamily="18" charset="0"/>
            </a:endParaRPr>
          </a:p>
          <a:p>
            <a:pPr algn="just">
              <a:lnSpc>
                <a:spcPct val="100000"/>
              </a:lnSpc>
              <a:buFont typeface="Wingdings" panose="05000000000000000000" pitchFamily="2" charset="2"/>
              <a:buChar char="ü"/>
            </a:pP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Yêu</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cầu</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về</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hình</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thức</a:t>
            </a:r>
            <a:r>
              <a:rPr lang="en-US" dirty="0" smtClean="0">
                <a:solidFill>
                  <a:srgbClr val="0000CC"/>
                </a:solidFill>
                <a:latin typeface="Times New Roman" panose="02020603050405020304" pitchFamily="18" charset="0"/>
                <a:cs typeface="Times New Roman" panose="02020603050405020304" pitchFamily="18" charset="0"/>
              </a:rPr>
              <a:t>: </a:t>
            </a:r>
          </a:p>
          <a:p>
            <a:pPr marL="0" indent="0" algn="just">
              <a:lnSpc>
                <a:spcPct val="100000"/>
              </a:lnSpc>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Đảm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bảo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cấu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trúc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bài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văn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nghị</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luận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t>
            </a:r>
            <a:r>
              <a:rPr lang="en-US" dirty="0" err="1" smtClean="0">
                <a:latin typeface="Times New Roman" panose="02020603050405020304" pitchFamily="18" charset="0"/>
                <a:cs typeface="Times New Roman" panose="02020603050405020304" pitchFamily="18" charset="0"/>
              </a:rPr>
              <a:t>ó</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đủ</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các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phần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mở</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bài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thân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bài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kết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bài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Mở</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bài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nêu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được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vấn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đề</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thân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bài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triển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khai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được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vấn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đề</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kết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bài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kết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luận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được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vấn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đề</a:t>
            </a:r>
            <a:r>
              <a:rPr lang="en-US" dirty="0" smtClean="0">
                <a:latin typeface="Times New Roman" panose="02020603050405020304" pitchFamily="18" charset="0"/>
                <a:cs typeface="Times New Roman" panose="02020603050405020304" pitchFamily="18" charset="0"/>
              </a:rPr>
              <a:t>.</a:t>
            </a:r>
          </a:p>
          <a:p>
            <a:pPr algn="just">
              <a:lnSpc>
                <a:spcPct val="100000"/>
              </a:lnSpc>
              <a:buFont typeface="Wingdings" panose="05000000000000000000" pitchFamily="2" charset="2"/>
              <a:buChar char="ü"/>
            </a:pP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Yêu</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cầu</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về</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nội</a:t>
            </a:r>
            <a:r>
              <a:rPr lang="en-US" dirty="0" smtClean="0">
                <a:solidFill>
                  <a:srgbClr val="0000CC"/>
                </a:solidFill>
                <a:latin typeface="Times New Roman" panose="02020603050405020304" pitchFamily="18" charset="0"/>
                <a:cs typeface="Times New Roman" panose="02020603050405020304" pitchFamily="18" charset="0"/>
              </a:rPr>
              <a:t> dung:</a:t>
            </a:r>
          </a:p>
          <a:p>
            <a:pPr marL="0" indent="0" algn="just">
              <a:lnSpc>
                <a:spcPct val="100000"/>
              </a:lnSpc>
              <a:buNone/>
            </a:pPr>
            <a:r>
              <a:rPr lang="en-US" dirty="0" smtClean="0">
                <a:latin typeface="Times New Roman" panose="02020603050405020304" pitchFamily="18" charset="0"/>
                <a:cs typeface="Times New Roman" panose="02020603050405020304" pitchFamily="18" charset="0"/>
              </a:rPr>
              <a:t>   - </a:t>
            </a:r>
            <a:r>
              <a:rPr lang="en-US" dirty="0" err="1" smtClean="0">
                <a:latin typeface="Times New Roman" panose="02020603050405020304" pitchFamily="18" charset="0"/>
                <a:cs typeface="Times New Roman" panose="02020603050405020304" pitchFamily="18" charset="0"/>
              </a:rPr>
              <a:t>Xác</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đúng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vấn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nghị</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luận</a:t>
            </a:r>
            <a:r>
              <a:rPr lang="en-US" dirty="0" smtClean="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a:t>
            </a:r>
            <a:r>
              <a:rPr lang="en-US" i="1" dirty="0" err="1" smtClean="0">
                <a:latin typeface="Times New Roman" panose="02020603050405020304" pitchFamily="18" charset="0"/>
                <a:cs typeface="Times New Roman" panose="02020603050405020304" pitchFamily="18" charset="0"/>
              </a:rPr>
              <a:t>ẻ</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đẹp</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của</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sông</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Hương</a:t>
            </a:r>
            <a:r>
              <a:rPr lang="en-US" i="1" dirty="0" smtClean="0">
                <a:latin typeface="Times New Roman" panose="02020603050405020304" pitchFamily="18" charset="0"/>
                <a:cs typeface="Times New Roman" panose="02020603050405020304" pitchFamily="18" charset="0"/>
              </a:rPr>
              <a:t> qua </a:t>
            </a:r>
            <a:r>
              <a:rPr lang="en-US" i="1" dirty="0" err="1" smtClean="0">
                <a:latin typeface="Times New Roman" panose="02020603050405020304" pitchFamily="18" charset="0"/>
                <a:cs typeface="Times New Roman" panose="02020603050405020304" pitchFamily="18" charset="0"/>
              </a:rPr>
              <a:t>hai</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lần</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miêu</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tả</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trên</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để</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thấy</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được</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cái</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nhìn</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độc</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đáo</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của</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tác</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giả</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đối</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với</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sông</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Hương</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và</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xứ</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Huế</a:t>
            </a:r>
            <a:r>
              <a:rPr lang="en-US" i="1" dirty="0" smtClean="0">
                <a:latin typeface="Times New Roman" panose="02020603050405020304" pitchFamily="18" charset="0"/>
                <a:cs typeface="Times New Roman" panose="02020603050405020304" pitchFamily="18" charset="0"/>
              </a:rPr>
              <a:t>.</a:t>
            </a:r>
            <a:endParaRPr lang="en-US" i="1" dirty="0">
              <a:latin typeface="Times New Roman" panose="02020603050405020304" pitchFamily="18" charset="0"/>
              <a:cs typeface="Times New Roman" panose="02020603050405020304" pitchFamily="18" charset="0"/>
            </a:endParaRPr>
          </a:p>
          <a:p>
            <a:pPr marL="0" indent="0" algn="just">
              <a:lnSpc>
                <a:spcPct val="100000"/>
              </a:lnSpc>
              <a:buNone/>
            </a:pPr>
            <a:r>
              <a:rPr lang="en-US" dirty="0" smtClean="0">
                <a:latin typeface="Times New Roman" panose="02020603050405020304" pitchFamily="18" charset="0"/>
                <a:cs typeface="Times New Roman" panose="02020603050405020304" pitchFamily="18" charset="0"/>
              </a:rPr>
              <a:t>  - </a:t>
            </a:r>
            <a:r>
              <a:rPr lang="en-US" dirty="0" err="1" smtClean="0">
                <a:latin typeface="Times New Roman" panose="02020603050405020304" pitchFamily="18" charset="0"/>
                <a:cs typeface="Times New Roman" panose="02020603050405020304" pitchFamily="18" charset="0"/>
              </a:rPr>
              <a:t>Triển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vấn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luận</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điểm</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71697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Tải hình ảnh 84581f21dff214e5b03d93cce717 tại kho hình nền, ảnh đẹp  khoanh24.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711199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598311" y="158044"/>
            <a:ext cx="10972800" cy="6355645"/>
          </a:xfrm>
        </p:spPr>
        <p:txBody>
          <a:bodyPr>
            <a:noAutofit/>
          </a:bodyPr>
          <a:lstStyle/>
          <a:p>
            <a:pPr marL="0" indent="0" algn="just">
              <a:lnSpc>
                <a:spcPct val="120000"/>
              </a:lnSpc>
              <a:spcBef>
                <a:spcPts val="0"/>
              </a:spcBef>
              <a:buNone/>
            </a:pPr>
            <a:r>
              <a:rPr lang="en-US" sz="2300" b="1" dirty="0">
                <a:solidFill>
                  <a:srgbClr val="0000CC"/>
                </a:solidFill>
                <a:latin typeface="Times New Roman" panose="02020603050405020304" pitchFamily="18" charset="0"/>
                <a:cs typeface="Times New Roman" panose="02020603050405020304" pitchFamily="18" charset="0"/>
              </a:rPr>
              <a:t>1. </a:t>
            </a:r>
            <a:r>
              <a:rPr lang="en-US" sz="2300" b="1" dirty="0" err="1">
                <a:solidFill>
                  <a:srgbClr val="0000CC"/>
                </a:solidFill>
                <a:latin typeface="Times New Roman" panose="02020603050405020304" pitchFamily="18" charset="0"/>
                <a:cs typeface="Times New Roman" panose="02020603050405020304" pitchFamily="18" charset="0"/>
              </a:rPr>
              <a:t>Giới</a:t>
            </a:r>
            <a:r>
              <a:rPr lang="en-US" sz="2300" b="1" dirty="0">
                <a:solidFill>
                  <a:srgbClr val="0000CC"/>
                </a:solidFill>
                <a:latin typeface="Times New Roman" panose="02020603050405020304" pitchFamily="18" charset="0"/>
                <a:cs typeface="Times New Roman" panose="02020603050405020304" pitchFamily="18" charset="0"/>
              </a:rPr>
              <a:t> </a:t>
            </a:r>
            <a:r>
              <a:rPr lang="en-US" sz="2300" b="1" dirty="0" err="1">
                <a:solidFill>
                  <a:srgbClr val="0000CC"/>
                </a:solidFill>
                <a:latin typeface="Times New Roman" panose="02020603050405020304" pitchFamily="18" charset="0"/>
                <a:cs typeface="Times New Roman" panose="02020603050405020304" pitchFamily="18" charset="0"/>
              </a:rPr>
              <a:t>thiệu</a:t>
            </a:r>
            <a:r>
              <a:rPr lang="en-US" sz="2300" b="1" dirty="0">
                <a:solidFill>
                  <a:srgbClr val="0000CC"/>
                </a:solidFill>
                <a:latin typeface="Times New Roman" panose="02020603050405020304" pitchFamily="18" charset="0"/>
                <a:cs typeface="Times New Roman" panose="02020603050405020304" pitchFamily="18" charset="0"/>
              </a:rPr>
              <a:t> </a:t>
            </a:r>
            <a:r>
              <a:rPr lang="en-US" sz="2300" b="1" dirty="0" err="1">
                <a:solidFill>
                  <a:srgbClr val="0000CC"/>
                </a:solidFill>
                <a:latin typeface="Times New Roman" panose="02020603050405020304" pitchFamily="18" charset="0"/>
                <a:cs typeface="Times New Roman" panose="02020603050405020304" pitchFamily="18" charset="0"/>
              </a:rPr>
              <a:t>tác</a:t>
            </a:r>
            <a:r>
              <a:rPr lang="en-US" sz="2300" b="1" dirty="0">
                <a:solidFill>
                  <a:srgbClr val="0000CC"/>
                </a:solidFill>
                <a:latin typeface="Times New Roman" panose="02020603050405020304" pitchFamily="18" charset="0"/>
                <a:cs typeface="Times New Roman" panose="02020603050405020304" pitchFamily="18" charset="0"/>
              </a:rPr>
              <a:t> </a:t>
            </a:r>
            <a:r>
              <a:rPr lang="en-US" sz="2300" b="1" dirty="0" err="1">
                <a:solidFill>
                  <a:srgbClr val="0000CC"/>
                </a:solidFill>
                <a:latin typeface="Times New Roman" panose="02020603050405020304" pitchFamily="18" charset="0"/>
                <a:cs typeface="Times New Roman" panose="02020603050405020304" pitchFamily="18" charset="0"/>
              </a:rPr>
              <a:t>giả</a:t>
            </a:r>
            <a:r>
              <a:rPr lang="en-US" sz="2300" b="1" dirty="0">
                <a:solidFill>
                  <a:srgbClr val="0000CC"/>
                </a:solidFill>
                <a:latin typeface="Times New Roman" panose="02020603050405020304" pitchFamily="18" charset="0"/>
                <a:cs typeface="Times New Roman" panose="02020603050405020304" pitchFamily="18" charset="0"/>
              </a:rPr>
              <a:t>, </a:t>
            </a:r>
            <a:r>
              <a:rPr lang="en-US" sz="2300" b="1" dirty="0" err="1">
                <a:solidFill>
                  <a:srgbClr val="0000CC"/>
                </a:solidFill>
                <a:latin typeface="Times New Roman" panose="02020603050405020304" pitchFamily="18" charset="0"/>
                <a:cs typeface="Times New Roman" panose="02020603050405020304" pitchFamily="18" charset="0"/>
              </a:rPr>
              <a:t>tác</a:t>
            </a:r>
            <a:r>
              <a:rPr lang="en-US" sz="2300" b="1" dirty="0">
                <a:solidFill>
                  <a:srgbClr val="0000CC"/>
                </a:solidFill>
                <a:latin typeface="Times New Roman" panose="02020603050405020304" pitchFamily="18" charset="0"/>
                <a:cs typeface="Times New Roman" panose="02020603050405020304" pitchFamily="18" charset="0"/>
              </a:rPr>
              <a:t> </a:t>
            </a:r>
            <a:r>
              <a:rPr lang="en-US" sz="2300" b="1" dirty="0" err="1">
                <a:solidFill>
                  <a:srgbClr val="0000CC"/>
                </a:solidFill>
                <a:latin typeface="Times New Roman" panose="02020603050405020304" pitchFamily="18" charset="0"/>
                <a:cs typeface="Times New Roman" panose="02020603050405020304" pitchFamily="18" charset="0"/>
              </a:rPr>
              <a:t>phẩm</a:t>
            </a:r>
            <a:r>
              <a:rPr lang="en-US" sz="2300" b="1" dirty="0">
                <a:solidFill>
                  <a:srgbClr val="0000CC"/>
                </a:solidFill>
                <a:latin typeface="Times New Roman" panose="02020603050405020304" pitchFamily="18" charset="0"/>
                <a:cs typeface="Times New Roman" panose="02020603050405020304" pitchFamily="18" charset="0"/>
              </a:rPr>
              <a:t>, </a:t>
            </a:r>
            <a:r>
              <a:rPr lang="en-US" sz="2300" b="1" dirty="0" err="1">
                <a:solidFill>
                  <a:srgbClr val="0000CC"/>
                </a:solidFill>
                <a:latin typeface="Times New Roman" panose="02020603050405020304" pitchFamily="18" charset="0"/>
                <a:cs typeface="Times New Roman" panose="02020603050405020304" pitchFamily="18" charset="0"/>
              </a:rPr>
              <a:t>vấn</a:t>
            </a:r>
            <a:r>
              <a:rPr lang="en-US" sz="2300" b="1" dirty="0">
                <a:solidFill>
                  <a:srgbClr val="0000CC"/>
                </a:solidFill>
                <a:latin typeface="Times New Roman" panose="02020603050405020304" pitchFamily="18" charset="0"/>
                <a:cs typeface="Times New Roman" panose="02020603050405020304" pitchFamily="18" charset="0"/>
              </a:rPr>
              <a:t> </a:t>
            </a:r>
            <a:r>
              <a:rPr lang="en-US" sz="2300" b="1" dirty="0" err="1">
                <a:solidFill>
                  <a:srgbClr val="0000CC"/>
                </a:solidFill>
                <a:latin typeface="Times New Roman" panose="02020603050405020304" pitchFamily="18" charset="0"/>
                <a:cs typeface="Times New Roman" panose="02020603050405020304" pitchFamily="18" charset="0"/>
              </a:rPr>
              <a:t>đề</a:t>
            </a:r>
            <a:r>
              <a:rPr lang="en-US" sz="2300" b="1" dirty="0">
                <a:solidFill>
                  <a:srgbClr val="0000CC"/>
                </a:solidFill>
                <a:latin typeface="Times New Roman" panose="02020603050405020304" pitchFamily="18" charset="0"/>
                <a:cs typeface="Times New Roman" panose="02020603050405020304" pitchFamily="18" charset="0"/>
              </a:rPr>
              <a:t> </a:t>
            </a:r>
            <a:r>
              <a:rPr lang="en-US" sz="2300" b="1" dirty="0" err="1">
                <a:solidFill>
                  <a:srgbClr val="0000CC"/>
                </a:solidFill>
                <a:latin typeface="Times New Roman" panose="02020603050405020304" pitchFamily="18" charset="0"/>
                <a:cs typeface="Times New Roman" panose="02020603050405020304" pitchFamily="18" charset="0"/>
              </a:rPr>
              <a:t>nghị</a:t>
            </a:r>
            <a:r>
              <a:rPr lang="en-US" sz="2300" b="1" dirty="0">
                <a:solidFill>
                  <a:srgbClr val="0000CC"/>
                </a:solidFill>
                <a:latin typeface="Times New Roman" panose="02020603050405020304" pitchFamily="18" charset="0"/>
                <a:cs typeface="Times New Roman" panose="02020603050405020304" pitchFamily="18" charset="0"/>
              </a:rPr>
              <a:t> </a:t>
            </a:r>
            <a:r>
              <a:rPr lang="en-US" sz="2300" b="1" dirty="0" err="1" smtClean="0">
                <a:solidFill>
                  <a:srgbClr val="0000CC"/>
                </a:solidFill>
                <a:latin typeface="Times New Roman" panose="02020603050405020304" pitchFamily="18" charset="0"/>
                <a:cs typeface="Times New Roman" panose="02020603050405020304" pitchFamily="18" charset="0"/>
              </a:rPr>
              <a:t>luận</a:t>
            </a:r>
            <a:r>
              <a:rPr lang="en-US" sz="2300" b="1" dirty="0" smtClean="0">
                <a:solidFill>
                  <a:srgbClr val="0000CC"/>
                </a:solidFill>
                <a:latin typeface="Times New Roman" panose="02020603050405020304" pitchFamily="18" charset="0"/>
                <a:cs typeface="Times New Roman" panose="02020603050405020304" pitchFamily="18" charset="0"/>
              </a:rPr>
              <a:t>                                                                                              </a:t>
            </a:r>
            <a:endParaRPr lang="en-US" sz="2300" dirty="0">
              <a:solidFill>
                <a:srgbClr val="0000CC"/>
              </a:solidFill>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en-US" sz="2300" b="1" dirty="0">
                <a:solidFill>
                  <a:srgbClr val="0000CC"/>
                </a:solidFill>
                <a:latin typeface="Times New Roman" panose="02020603050405020304" pitchFamily="18" charset="0"/>
                <a:cs typeface="Times New Roman" panose="02020603050405020304" pitchFamily="18" charset="0"/>
              </a:rPr>
              <a:t>2. </a:t>
            </a:r>
            <a:r>
              <a:rPr lang="en-US" sz="2300" b="1" dirty="0" err="1">
                <a:solidFill>
                  <a:srgbClr val="0000CC"/>
                </a:solidFill>
                <a:latin typeface="Times New Roman" panose="02020603050405020304" pitchFamily="18" charset="0"/>
                <a:cs typeface="Times New Roman" panose="02020603050405020304" pitchFamily="18" charset="0"/>
              </a:rPr>
              <a:t>Phân</a:t>
            </a:r>
            <a:r>
              <a:rPr lang="en-US" sz="2300" b="1" dirty="0">
                <a:solidFill>
                  <a:srgbClr val="0000CC"/>
                </a:solidFill>
                <a:latin typeface="Times New Roman" panose="02020603050405020304" pitchFamily="18" charset="0"/>
                <a:cs typeface="Times New Roman" panose="02020603050405020304" pitchFamily="18" charset="0"/>
              </a:rPr>
              <a:t> </a:t>
            </a:r>
            <a:r>
              <a:rPr lang="en-US" sz="2300" b="1" dirty="0" err="1">
                <a:solidFill>
                  <a:srgbClr val="0000CC"/>
                </a:solidFill>
                <a:latin typeface="Times New Roman" panose="02020603050405020304" pitchFamily="18" charset="0"/>
                <a:cs typeface="Times New Roman" panose="02020603050405020304" pitchFamily="18" charset="0"/>
              </a:rPr>
              <a:t>tích</a:t>
            </a:r>
            <a:r>
              <a:rPr lang="en-US" sz="2300" b="1" dirty="0">
                <a:solidFill>
                  <a:srgbClr val="0000CC"/>
                </a:solidFill>
                <a:latin typeface="Times New Roman" panose="02020603050405020304" pitchFamily="18" charset="0"/>
                <a:cs typeface="Times New Roman" panose="02020603050405020304" pitchFamily="18" charset="0"/>
              </a:rPr>
              <a:t> </a:t>
            </a:r>
            <a:r>
              <a:rPr lang="en-US" sz="2300" b="1" dirty="0" err="1">
                <a:solidFill>
                  <a:srgbClr val="0000CC"/>
                </a:solidFill>
                <a:latin typeface="Times New Roman" panose="02020603050405020304" pitchFamily="18" charset="0"/>
                <a:cs typeface="Times New Roman" panose="02020603050405020304" pitchFamily="18" charset="0"/>
              </a:rPr>
              <a:t>các</a:t>
            </a:r>
            <a:r>
              <a:rPr lang="en-US" sz="2300" b="1" dirty="0">
                <a:solidFill>
                  <a:srgbClr val="0000CC"/>
                </a:solidFill>
                <a:latin typeface="Times New Roman" panose="02020603050405020304" pitchFamily="18" charset="0"/>
                <a:cs typeface="Times New Roman" panose="02020603050405020304" pitchFamily="18" charset="0"/>
              </a:rPr>
              <a:t> chi </a:t>
            </a:r>
            <a:r>
              <a:rPr lang="en-US" sz="2300" b="1" dirty="0" err="1">
                <a:solidFill>
                  <a:srgbClr val="0000CC"/>
                </a:solidFill>
                <a:latin typeface="Times New Roman" panose="02020603050405020304" pitchFamily="18" charset="0"/>
                <a:cs typeface="Times New Roman" panose="02020603050405020304" pitchFamily="18" charset="0"/>
              </a:rPr>
              <a:t>tiết</a:t>
            </a:r>
            <a:endParaRPr lang="en-US" sz="2300" dirty="0">
              <a:solidFill>
                <a:srgbClr val="0000CC"/>
              </a:solidFill>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en-US" sz="2300" b="1" dirty="0">
                <a:solidFill>
                  <a:srgbClr val="660066"/>
                </a:solidFill>
                <a:latin typeface="Times New Roman" panose="02020603050405020304" pitchFamily="18" charset="0"/>
                <a:cs typeface="Times New Roman" panose="02020603050405020304" pitchFamily="18" charset="0"/>
              </a:rPr>
              <a:t>a. Chi </a:t>
            </a:r>
            <a:r>
              <a:rPr lang="en-US" sz="2300" b="1" dirty="0" err="1">
                <a:solidFill>
                  <a:srgbClr val="660066"/>
                </a:solidFill>
                <a:latin typeface="Times New Roman" panose="02020603050405020304" pitchFamily="18" charset="0"/>
                <a:cs typeface="Times New Roman" panose="02020603050405020304" pitchFamily="18" charset="0"/>
              </a:rPr>
              <a:t>tiết</a:t>
            </a:r>
            <a:r>
              <a:rPr lang="en-US" sz="2300" b="1" dirty="0">
                <a:solidFill>
                  <a:srgbClr val="660066"/>
                </a:solidFill>
                <a:latin typeface="Times New Roman" panose="02020603050405020304" pitchFamily="18" charset="0"/>
                <a:cs typeface="Times New Roman" panose="02020603050405020304" pitchFamily="18" charset="0"/>
              </a:rPr>
              <a:t> </a:t>
            </a:r>
            <a:r>
              <a:rPr lang="en-US" sz="2300" b="1" dirty="0" err="1">
                <a:solidFill>
                  <a:srgbClr val="660066"/>
                </a:solidFill>
                <a:latin typeface="Times New Roman" panose="02020603050405020304" pitchFamily="18" charset="0"/>
                <a:cs typeface="Times New Roman" panose="02020603050405020304" pitchFamily="18" charset="0"/>
              </a:rPr>
              <a:t>thứ</a:t>
            </a:r>
            <a:r>
              <a:rPr lang="en-US" sz="2300" b="1" dirty="0">
                <a:solidFill>
                  <a:srgbClr val="660066"/>
                </a:solidFill>
                <a:latin typeface="Times New Roman" panose="02020603050405020304" pitchFamily="18" charset="0"/>
                <a:cs typeface="Times New Roman" panose="02020603050405020304" pitchFamily="18" charset="0"/>
              </a:rPr>
              <a:t> </a:t>
            </a:r>
            <a:r>
              <a:rPr lang="en-US" sz="2300" b="1" dirty="0" err="1">
                <a:solidFill>
                  <a:srgbClr val="660066"/>
                </a:solidFill>
                <a:latin typeface="Times New Roman" panose="02020603050405020304" pitchFamily="18" charset="0"/>
                <a:cs typeface="Times New Roman" panose="02020603050405020304" pitchFamily="18" charset="0"/>
              </a:rPr>
              <a:t>nhất</a:t>
            </a:r>
            <a:r>
              <a:rPr lang="en-US" sz="2300" b="1" dirty="0">
                <a:solidFill>
                  <a:srgbClr val="660066"/>
                </a:solidFill>
                <a:latin typeface="Times New Roman" panose="02020603050405020304" pitchFamily="18" charset="0"/>
                <a:cs typeface="Times New Roman" panose="02020603050405020304" pitchFamily="18" charset="0"/>
              </a:rPr>
              <a:t>:  </a:t>
            </a:r>
            <a:endParaRPr lang="en-US" sz="2300" dirty="0">
              <a:solidFill>
                <a:srgbClr val="660066"/>
              </a:solidFill>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Vị</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trí</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đoạn</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văn</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miêu</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tả</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sông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Hương</a:t>
            </a:r>
            <a:r>
              <a:rPr lang="en-US" sz="2300" dirty="0">
                <a:latin typeface="Times New Roman" panose="02020603050405020304" pitchFamily="18" charset="0"/>
                <a:cs typeface="Times New Roman" panose="02020603050405020304" pitchFamily="18" charset="0"/>
              </a:rPr>
              <a:t> ở </a:t>
            </a:r>
            <a:r>
              <a:rPr lang="en-US" sz="2300" dirty="0" err="1">
                <a:latin typeface="Times New Roman" panose="02020603050405020304" pitchFamily="18" charset="0"/>
                <a:cs typeface="Times New Roman" panose="02020603050405020304" pitchFamily="18" charset="0"/>
              </a:rPr>
              <a:t>thượng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nguồn</a:t>
            </a:r>
            <a:endParaRPr lang="en-US" sz="2300"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Nội</a:t>
            </a:r>
            <a:r>
              <a:rPr lang="en-US" sz="2300" dirty="0">
                <a:latin typeface="Times New Roman" panose="02020603050405020304" pitchFamily="18" charset="0"/>
                <a:cs typeface="Times New Roman" panose="02020603050405020304" pitchFamily="18" charset="0"/>
              </a:rPr>
              <a:t> dung:</a:t>
            </a:r>
          </a:p>
          <a:p>
            <a:pPr marL="0" indent="0" algn="just">
              <a:lnSpc>
                <a:spcPct val="120000"/>
              </a:lnSpc>
              <a:spcBef>
                <a:spcPts val="0"/>
              </a:spcBef>
              <a:buNone/>
            </a:pP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Sông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Hương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là</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một</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bản</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trường</a:t>
            </a:r>
            <a:r>
              <a:rPr lang="en-US" sz="2300" dirty="0">
                <a:latin typeface="Times New Roman" panose="02020603050405020304" pitchFamily="18" charset="0"/>
                <a:cs typeface="Times New Roman" panose="02020603050405020304" pitchFamily="18" charset="0"/>
              </a:rPr>
              <a:t> ca </a:t>
            </a:r>
            <a:r>
              <a:rPr lang="en-US" sz="2300" dirty="0" err="1">
                <a:latin typeface="Times New Roman" panose="02020603050405020304" pitchFamily="18" charset="0"/>
                <a:cs typeface="Times New Roman" panose="02020603050405020304" pitchFamily="18" charset="0"/>
              </a:rPr>
              <a:t>của</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rừng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già</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rầm</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rộ</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giữa</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bóng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cây</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đại</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ngàn</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mãnh</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liệt</a:t>
            </a:r>
            <a:r>
              <a:rPr lang="en-US" sz="2300" dirty="0">
                <a:latin typeface="Times New Roman" panose="02020603050405020304" pitchFamily="18" charset="0"/>
                <a:cs typeface="Times New Roman" panose="02020603050405020304" pitchFamily="18" charset="0"/>
              </a:rPr>
              <a:t> qua </a:t>
            </a:r>
            <a:r>
              <a:rPr lang="en-US" sz="2300" dirty="0" err="1">
                <a:latin typeface="Times New Roman" panose="02020603050405020304" pitchFamily="18" charset="0"/>
                <a:cs typeface="Times New Roman" panose="02020603050405020304" pitchFamily="18" charset="0"/>
              </a:rPr>
              <a:t>những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ghềnh</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thác</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cuộn</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xoáy</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như</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cơn</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lốc</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vào</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những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đáy</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vực</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bí</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ẩn</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và</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cũng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có</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lúc</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nó</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trở</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nên</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dịu</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dàng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và</a:t>
            </a:r>
            <a:r>
              <a:rPr lang="en-US" sz="2300" dirty="0">
                <a:latin typeface="Times New Roman" panose="02020603050405020304" pitchFamily="18" charset="0"/>
                <a:cs typeface="Times New Roman" panose="02020603050405020304" pitchFamily="18" charset="0"/>
              </a:rPr>
              <a:t> say </a:t>
            </a:r>
            <a:r>
              <a:rPr lang="en-US" sz="2300" dirty="0" err="1">
                <a:latin typeface="Times New Roman" panose="02020603050405020304" pitchFamily="18" charset="0"/>
                <a:cs typeface="Times New Roman" panose="02020603050405020304" pitchFamily="18" charset="0"/>
              </a:rPr>
              <a:t>đắm</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giữa</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những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dặm</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dài</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chói</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lọi</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màu</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đỏ</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của</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hoa</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đỗ</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quyên</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rừng</a:t>
            </a:r>
            <a:r>
              <a:rPr lang="en-US" sz="2300" dirty="0">
                <a:latin typeface="Times New Roman" panose="02020603050405020304" pitchFamily="18" charset="0"/>
                <a:cs typeface="Times New Roman" panose="02020603050405020304" pitchFamily="18" charset="0"/>
              </a:rPr>
              <a:t>. </a:t>
            </a:r>
          </a:p>
          <a:p>
            <a:pPr marL="0" indent="0" algn="just">
              <a:lnSpc>
                <a:spcPct val="120000"/>
              </a:lnSpc>
              <a:spcBef>
                <a:spcPts val="0"/>
              </a:spcBef>
              <a:buNone/>
            </a:pP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Hấp</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dẫn</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người</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đọc</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bởi</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những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cảm</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nhận</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hết</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sức</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tinh</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tế</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thú</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vị</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của</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tác</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giả</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về</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vẻ</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đẹp</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của</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dòng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sông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vẻ</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đẹp</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vừa</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hùng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vĩ</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thơ</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mộng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hoang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sơ</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bí</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ẩn</a:t>
            </a:r>
            <a:r>
              <a:rPr lang="en-US" sz="2300" dirty="0">
                <a:latin typeface="Times New Roman" panose="02020603050405020304" pitchFamily="18" charset="0"/>
                <a:cs typeface="Times New Roman" panose="02020603050405020304" pitchFamily="18" charset="0"/>
              </a:rPr>
              <a:t>.</a:t>
            </a:r>
          </a:p>
          <a:p>
            <a:pPr marL="0" indent="0" algn="just">
              <a:lnSpc>
                <a:spcPct val="120000"/>
              </a:lnSpc>
              <a:spcBef>
                <a:spcPts val="0"/>
              </a:spcBef>
              <a:buNone/>
            </a:pP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Nghệ</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thuật</a:t>
            </a:r>
            <a:r>
              <a:rPr lang="en-US" sz="2300" dirty="0">
                <a:latin typeface="Times New Roman" panose="02020603050405020304" pitchFamily="18" charset="0"/>
                <a:cs typeface="Times New Roman" panose="02020603050405020304" pitchFamily="18" charset="0"/>
              </a:rPr>
              <a:t>:</a:t>
            </a:r>
          </a:p>
          <a:p>
            <a:pPr marL="0" indent="0" algn="just">
              <a:lnSpc>
                <a:spcPct val="120000"/>
              </a:lnSpc>
              <a:spcBef>
                <a:spcPts val="0"/>
              </a:spcBef>
              <a:buNone/>
            </a:pP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Để</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khắc</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họa</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vẻ</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đẹp</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của</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dòng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sông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Hương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nhà</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văn</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đã</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viết</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những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câu</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văn</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dài</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giàu</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nhạc</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điệu</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ngôn</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từ</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phong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phú</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giàu</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tính</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tạo</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hình</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động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từ</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tính</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từ</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mạnh</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đồng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thời</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vận</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dụng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thành</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công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các</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biện</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pháp</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nghệ</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thuật</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nhân</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hóa</a:t>
            </a:r>
            <a:r>
              <a:rPr lang="en-US" sz="2300" dirty="0">
                <a:latin typeface="Times New Roman" panose="02020603050405020304" pitchFamily="18" charset="0"/>
                <a:cs typeface="Times New Roman" panose="02020603050405020304" pitchFamily="18" charset="0"/>
              </a:rPr>
              <a:t>, </a:t>
            </a:r>
            <a:r>
              <a:rPr lang="en-US" sz="2300" dirty="0" smtClean="0">
                <a:latin typeface="Times New Roman" panose="02020603050405020304" pitchFamily="18" charset="0"/>
                <a:cs typeface="Times New Roman" panose="02020603050405020304" pitchFamily="18" charset="0"/>
              </a:rPr>
              <a:t>so </a:t>
            </a:r>
            <a:r>
              <a:rPr lang="en-US" sz="2300" dirty="0" err="1" smtClean="0">
                <a:latin typeface="Times New Roman" panose="02020603050405020304" pitchFamily="18" charset="0"/>
                <a:cs typeface="Times New Roman" panose="02020603050405020304" pitchFamily="18" charset="0"/>
              </a:rPr>
              <a:t>sánh</a:t>
            </a:r>
            <a:r>
              <a:rPr lang="en-US" sz="2300" dirty="0">
                <a:latin typeface="Times New Roman" panose="02020603050405020304" pitchFamily="18" charset="0"/>
                <a:cs typeface="Times New Roman" panose="02020603050405020304" pitchFamily="18" charset="0"/>
              </a:rPr>
              <a:t>…</a:t>
            </a:r>
          </a:p>
          <a:p>
            <a:pPr marL="0" indent="0" algn="just">
              <a:lnSpc>
                <a:spcPct val="120000"/>
              </a:lnSpc>
              <a:spcBef>
                <a:spcPts val="0"/>
              </a:spcBef>
              <a:buNone/>
            </a:pP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Thể</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hiện</a:t>
            </a:r>
            <a:r>
              <a:rPr lang="en-US" sz="2300" dirty="0">
                <a:latin typeface="Times New Roman" panose="02020603050405020304" pitchFamily="18" charset="0"/>
                <a:cs typeface="Times New Roman" panose="02020603050405020304" pitchFamily="18" charset="0"/>
              </a:rPr>
              <a:t> ở </a:t>
            </a:r>
            <a:r>
              <a:rPr lang="en-US" sz="2300" dirty="0" err="1">
                <a:latin typeface="Times New Roman" panose="02020603050405020304" pitchFamily="18" charset="0"/>
                <a:cs typeface="Times New Roman" panose="02020603050405020304" pitchFamily="18" charset="0"/>
              </a:rPr>
              <a:t>văn</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phong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tài</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hoa</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của</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Hoàng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Phủ</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Ngọc</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Tường</a:t>
            </a:r>
            <a:r>
              <a:rPr lang="en-US" sz="2300" dirty="0">
                <a:latin typeface="Times New Roman" panose="02020603050405020304" pitchFamily="18" charset="0"/>
                <a:cs typeface="Times New Roman" panose="02020603050405020304" pitchFamily="18" charset="0"/>
              </a:rPr>
              <a:t>.</a:t>
            </a:r>
          </a:p>
          <a:p>
            <a:pPr marL="0" indent="0" algn="just">
              <a:lnSpc>
                <a:spcPct val="120000"/>
              </a:lnSpc>
              <a:spcBef>
                <a:spcPts val="0"/>
              </a:spcBef>
            </a:pPr>
            <a:endParaRPr lang="en-US"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7102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 calcmode="lin" valueType="num">
                                      <p:cBhvr additive="base">
                                        <p:cTn id="4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Tải hình ảnh 84581f21dff214e5b03d93cce717 tại kho hình nền, ảnh đẹp  khoanh24.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711199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838200" y="632178"/>
            <a:ext cx="10515600" cy="5858933"/>
          </a:xfrm>
        </p:spPr>
        <p:txBody>
          <a:bodyPr>
            <a:normAutofit lnSpcReduction="10000"/>
          </a:bodyPr>
          <a:lstStyle/>
          <a:p>
            <a:pPr marL="0" indent="0" algn="just">
              <a:lnSpc>
                <a:spcPct val="100000"/>
              </a:lnSpc>
              <a:spcBef>
                <a:spcPts val="600"/>
              </a:spcBef>
              <a:buNone/>
            </a:pPr>
            <a:r>
              <a:rPr lang="en-US" b="1" dirty="0">
                <a:solidFill>
                  <a:srgbClr val="660066"/>
                </a:solidFill>
                <a:latin typeface="Times New Roman" panose="02020603050405020304" pitchFamily="18" charset="0"/>
                <a:cs typeface="Times New Roman" panose="02020603050405020304" pitchFamily="18" charset="0"/>
              </a:rPr>
              <a:t>b. Chi </a:t>
            </a:r>
            <a:r>
              <a:rPr lang="en-US" b="1" dirty="0" err="1">
                <a:solidFill>
                  <a:srgbClr val="660066"/>
                </a:solidFill>
                <a:latin typeface="Times New Roman" panose="02020603050405020304" pitchFamily="18" charset="0"/>
                <a:cs typeface="Times New Roman" panose="02020603050405020304" pitchFamily="18" charset="0"/>
              </a:rPr>
              <a:t>tiết</a:t>
            </a:r>
            <a:r>
              <a:rPr lang="en-US" b="1" dirty="0">
                <a:solidFill>
                  <a:srgbClr val="660066"/>
                </a:solidFill>
                <a:latin typeface="Times New Roman" panose="02020603050405020304" pitchFamily="18" charset="0"/>
                <a:cs typeface="Times New Roman" panose="02020603050405020304" pitchFamily="18" charset="0"/>
              </a:rPr>
              <a:t> </a:t>
            </a:r>
            <a:r>
              <a:rPr lang="en-US" b="1" dirty="0" err="1">
                <a:solidFill>
                  <a:srgbClr val="660066"/>
                </a:solidFill>
                <a:latin typeface="Times New Roman" panose="02020603050405020304" pitchFamily="18" charset="0"/>
                <a:cs typeface="Times New Roman" panose="02020603050405020304" pitchFamily="18" charset="0"/>
              </a:rPr>
              <a:t>thứ</a:t>
            </a:r>
            <a:r>
              <a:rPr lang="en-US" b="1" dirty="0">
                <a:solidFill>
                  <a:srgbClr val="660066"/>
                </a:solidFill>
                <a:latin typeface="Times New Roman" panose="02020603050405020304" pitchFamily="18" charset="0"/>
                <a:cs typeface="Times New Roman" panose="02020603050405020304" pitchFamily="18" charset="0"/>
              </a:rPr>
              <a:t> </a:t>
            </a:r>
            <a:r>
              <a:rPr lang="en-US" b="1" dirty="0" err="1">
                <a:solidFill>
                  <a:srgbClr val="660066"/>
                </a:solidFill>
                <a:latin typeface="Times New Roman" panose="02020603050405020304" pitchFamily="18" charset="0"/>
                <a:cs typeface="Times New Roman" panose="02020603050405020304" pitchFamily="18" charset="0"/>
              </a:rPr>
              <a:t>hai</a:t>
            </a:r>
            <a:r>
              <a:rPr lang="en-US" b="1" dirty="0">
                <a:solidFill>
                  <a:srgbClr val="660066"/>
                </a:solidFill>
                <a:latin typeface="Times New Roman" panose="02020603050405020304" pitchFamily="18" charset="0"/>
                <a:cs typeface="Times New Roman" panose="02020603050405020304" pitchFamily="18" charset="0"/>
              </a:rPr>
              <a:t>:  </a:t>
            </a:r>
            <a:endParaRPr lang="en-US" dirty="0">
              <a:solidFill>
                <a:srgbClr val="660066"/>
              </a:solidFill>
              <a:latin typeface="Times New Roman" panose="02020603050405020304" pitchFamily="18" charset="0"/>
              <a:cs typeface="Times New Roman" panose="02020603050405020304" pitchFamily="18" charset="0"/>
            </a:endParaRPr>
          </a:p>
          <a:p>
            <a:pPr marL="0" indent="0" algn="just">
              <a:lnSpc>
                <a:spcPct val="100000"/>
              </a:lnSpc>
              <a:spcBef>
                <a:spcPts val="600"/>
              </a:spcBef>
              <a:buNone/>
            </a:pP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chảy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lòng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Huế</a:t>
            </a:r>
            <a:endParaRPr lang="en-US" dirty="0">
              <a:latin typeface="Times New Roman" panose="02020603050405020304" pitchFamily="18" charset="0"/>
              <a:cs typeface="Times New Roman" panose="02020603050405020304" pitchFamily="18" charset="0"/>
            </a:endParaRPr>
          </a:p>
          <a:p>
            <a:pPr marL="0" indent="0" algn="just">
              <a:lnSpc>
                <a:spcPct val="100000"/>
              </a:lnSpc>
              <a:spcBef>
                <a:spcPts val="600"/>
              </a:spcBef>
              <a:buNone/>
            </a:pP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Nội</a:t>
            </a:r>
            <a:r>
              <a:rPr lang="en-US" dirty="0">
                <a:latin typeface="Times New Roman" panose="02020603050405020304" pitchFamily="18" charset="0"/>
                <a:cs typeface="Times New Roman" panose="02020603050405020304" pitchFamily="18" charset="0"/>
              </a:rPr>
              <a:t> dung: </a:t>
            </a:r>
          </a:p>
          <a:p>
            <a:pPr marL="0" indent="0" algn="just">
              <a:lnSpc>
                <a:spcPct val="100000"/>
              </a:lnSpc>
              <a:spcBef>
                <a:spcPts val="600"/>
              </a:spcBef>
              <a:buNone/>
            </a:pP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nữ</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đàn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lúc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đêm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khuya</a:t>
            </a:r>
            <a:r>
              <a:rPr lang="en-US" dirty="0">
                <a:latin typeface="Times New Roman" panose="02020603050405020304" pitchFamily="18" charset="0"/>
                <a:cs typeface="Times New Roman" panose="02020603050405020304" pitchFamily="18" charset="0"/>
              </a:rPr>
              <a:t>. </a:t>
            </a:r>
          </a:p>
          <a:p>
            <a:pPr marL="0" indent="0" algn="just">
              <a:lnSpc>
                <a:spcPct val="100000"/>
              </a:lnSpc>
              <a:spcBef>
                <a:spcPts val="600"/>
              </a:spcBef>
              <a:buNone/>
            </a:pP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Toàn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nền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cổ</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Huế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mặt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dòng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này</a:t>
            </a:r>
            <a:r>
              <a:rPr lang="en-US" dirty="0">
                <a:latin typeface="Times New Roman" panose="02020603050405020304" pitchFamily="18" charset="0"/>
                <a:cs typeface="Times New Roman" panose="02020603050405020304" pitchFamily="18" charset="0"/>
              </a:rPr>
              <a:t>. </a:t>
            </a:r>
          </a:p>
          <a:p>
            <a:pPr marL="0" indent="0" algn="just">
              <a:lnSpc>
                <a:spcPct val="100000"/>
              </a:lnSpc>
              <a:spcBef>
                <a:spcPts val="600"/>
              </a:spcBef>
              <a:buNone/>
            </a:pP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t>
            </a:r>
            <a:r>
              <a:rPr lang="en-US" dirty="0" err="1" smtClean="0">
                <a:latin typeface="Times New Roman" panose="02020603050405020304" pitchFamily="18" charset="0"/>
                <a:cs typeface="Times New Roman" panose="02020603050405020304" pitchFamily="18" charset="0"/>
              </a:rPr>
              <a:t>ác</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hóa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Huế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Huế</a:t>
            </a:r>
            <a:r>
              <a:rPr lang="en-US" dirty="0">
                <a:latin typeface="Times New Roman" panose="02020603050405020304" pitchFamily="18" charset="0"/>
                <a:cs typeface="Times New Roman" panose="02020603050405020304" pitchFamily="18" charset="0"/>
              </a:rPr>
              <a:t>. </a:t>
            </a:r>
          </a:p>
          <a:p>
            <a:pPr marL="0" lvl="0" indent="0" algn="just">
              <a:lnSpc>
                <a:spcPct val="100000"/>
              </a:lnSpc>
              <a:spcBef>
                <a:spcPts val="600"/>
              </a:spcBef>
              <a:buNone/>
            </a:pP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Nghệ</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thuật</a:t>
            </a:r>
            <a:r>
              <a:rPr lang="en-US" dirty="0">
                <a:latin typeface="Times New Roman" panose="02020603050405020304" pitchFamily="18" charset="0"/>
                <a:cs typeface="Times New Roman" panose="02020603050405020304" pitchFamily="18" charset="0"/>
              </a:rPr>
              <a:t>:</a:t>
            </a:r>
          </a:p>
          <a:p>
            <a:pPr marL="0" indent="0" algn="just">
              <a:lnSpc>
                <a:spcPct val="100000"/>
              </a:lnSpc>
              <a:spcBef>
                <a:spcPts val="600"/>
              </a:spcBef>
              <a:buNone/>
            </a:pP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nghệ</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thuật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so </a:t>
            </a:r>
            <a:r>
              <a:rPr lang="en-US" dirty="0" err="1">
                <a:latin typeface="Times New Roman" panose="02020603050405020304" pitchFamily="18" charset="0"/>
                <a:cs typeface="Times New Roman" panose="02020603050405020304" pitchFamily="18" charset="0"/>
              </a:rPr>
              <a:t>sánh</a:t>
            </a:r>
            <a:r>
              <a:rPr lang="en-US" dirty="0">
                <a:latin typeface="Times New Roman" panose="02020603050405020304" pitchFamily="18" charset="0"/>
                <a:cs typeface="Times New Roman" panose="02020603050405020304" pitchFamily="18" charset="0"/>
              </a:rPr>
              <a:t>.</a:t>
            </a:r>
          </a:p>
          <a:p>
            <a:pPr marL="0" indent="0" algn="just">
              <a:lnSpc>
                <a:spcPct val="100000"/>
              </a:lnSpc>
              <a:spcBef>
                <a:spcPts val="600"/>
              </a:spcBef>
              <a:buNone/>
            </a:pP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Cách</a:t>
            </a:r>
            <a:r>
              <a:rPr lang="en-US" dirty="0">
                <a:latin typeface="Times New Roman" panose="02020603050405020304" pitchFamily="18" charset="0"/>
                <a:cs typeface="Times New Roman" panose="02020603050405020304" pitchFamily="18" charset="0"/>
              </a:rPr>
              <a:t> so </a:t>
            </a:r>
            <a:r>
              <a:rPr lang="en-US" dirty="0" err="1">
                <a:latin typeface="Times New Roman" panose="02020603050405020304" pitchFamily="18" charset="0"/>
                <a:cs typeface="Times New Roman" panose="02020603050405020304" pitchFamily="18" charset="0"/>
              </a:rPr>
              <a:t>sánh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hữu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so </a:t>
            </a:r>
            <a:r>
              <a:rPr lang="en-US" dirty="0" err="1">
                <a:latin typeface="Times New Roman" panose="02020603050405020304" pitchFamily="18" charset="0"/>
                <a:cs typeface="Times New Roman" panose="02020603050405020304" pitchFamily="18" charset="0"/>
              </a:rPr>
              <a:t>sánh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tài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nữ</a:t>
            </a:r>
            <a:r>
              <a:rPr lang="en-US" i="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lòng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rung </a:t>
            </a:r>
            <a:r>
              <a:rPr lang="en-US" dirty="0" err="1">
                <a:latin typeface="Times New Roman" panose="02020603050405020304" pitchFamily="18" charset="0"/>
                <a:cs typeface="Times New Roman" panose="02020603050405020304" pitchFamily="18" charset="0"/>
              </a:rPr>
              <a:t>cảm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thẩm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đẹp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đẽ</a:t>
            </a:r>
            <a:r>
              <a:rPr lang="en-US" dirty="0">
                <a:latin typeface="Times New Roman" panose="02020603050405020304" pitchFamily="18" charset="0"/>
                <a:cs typeface="Times New Roman" panose="02020603050405020304" pitchFamily="18" charset="0"/>
              </a:rPr>
              <a:t>.</a:t>
            </a:r>
          </a:p>
          <a:p>
            <a:pPr algn="just">
              <a:lnSpc>
                <a:spcPct val="100000"/>
              </a:lnSpc>
              <a:spcBef>
                <a:spcPts val="600"/>
              </a:spcBef>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5692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Tải hình ảnh 84581f21dff214e5b03d93cce717 tại kho hình nền, ảnh đẹp  khoanh24.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711199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838199" y="922513"/>
            <a:ext cx="10515600" cy="5342819"/>
          </a:xfrm>
        </p:spPr>
        <p:txBody>
          <a:bodyPr>
            <a:normAutofit lnSpcReduction="10000"/>
          </a:bodyPr>
          <a:lstStyle/>
          <a:p>
            <a:pPr marL="0" indent="0" algn="just">
              <a:lnSpc>
                <a:spcPct val="150000"/>
              </a:lnSpc>
              <a:spcBef>
                <a:spcPts val="600"/>
              </a:spcBef>
              <a:buNone/>
            </a:pPr>
            <a:r>
              <a:rPr lang="en-US" b="1" dirty="0" err="1">
                <a:solidFill>
                  <a:srgbClr val="660066"/>
                </a:solidFill>
                <a:latin typeface="Times New Roman" panose="02020603050405020304" pitchFamily="18" charset="0"/>
                <a:cs typeface="Times New Roman" panose="02020603050405020304" pitchFamily="18" charset="0"/>
              </a:rPr>
              <a:t>c</a:t>
            </a:r>
            <a:r>
              <a:rPr lang="en-US" b="1" dirty="0" err="1" smtClean="0">
                <a:solidFill>
                  <a:srgbClr val="660066"/>
                </a:solidFill>
                <a:latin typeface="Times New Roman" panose="02020603050405020304" pitchFamily="18" charset="0"/>
                <a:cs typeface="Times New Roman" panose="02020603050405020304" pitchFamily="18" charset="0"/>
              </a:rPr>
              <a:t>.Nhận</a:t>
            </a:r>
            <a:r>
              <a:rPr lang="en-US" b="1" dirty="0" smtClean="0">
                <a:solidFill>
                  <a:srgbClr val="660066"/>
                </a:solidFill>
                <a:latin typeface="Times New Roman" panose="02020603050405020304" pitchFamily="18" charset="0"/>
                <a:cs typeface="Times New Roman" panose="02020603050405020304" pitchFamily="18" charset="0"/>
              </a:rPr>
              <a:t> </a:t>
            </a:r>
            <a:r>
              <a:rPr lang="en-US" b="1" dirty="0" err="1">
                <a:solidFill>
                  <a:srgbClr val="660066"/>
                </a:solidFill>
                <a:latin typeface="Times New Roman" panose="02020603050405020304" pitchFamily="18" charset="0"/>
                <a:cs typeface="Times New Roman" panose="02020603050405020304" pitchFamily="18" charset="0"/>
              </a:rPr>
              <a:t>xét</a:t>
            </a:r>
            <a:r>
              <a:rPr lang="en-US" b="1" dirty="0">
                <a:solidFill>
                  <a:srgbClr val="660066"/>
                </a:solidFill>
                <a:latin typeface="Times New Roman" panose="02020603050405020304" pitchFamily="18" charset="0"/>
                <a:cs typeface="Times New Roman" panose="02020603050405020304" pitchFamily="18" charset="0"/>
              </a:rPr>
              <a:t>, </a:t>
            </a:r>
            <a:r>
              <a:rPr lang="en-US" b="1" dirty="0" err="1" smtClean="0">
                <a:solidFill>
                  <a:srgbClr val="660066"/>
                </a:solidFill>
                <a:latin typeface="Times New Roman" panose="02020603050405020304" pitchFamily="18" charset="0"/>
                <a:cs typeface="Times New Roman" panose="02020603050405020304" pitchFamily="18" charset="0"/>
              </a:rPr>
              <a:t>đánh</a:t>
            </a:r>
            <a:r>
              <a:rPr lang="en-US" b="1" dirty="0" smtClean="0">
                <a:solidFill>
                  <a:srgbClr val="660066"/>
                </a:solidFill>
                <a:latin typeface="Times New Roman" panose="02020603050405020304" pitchFamily="18" charset="0"/>
                <a:cs typeface="Times New Roman" panose="02020603050405020304" pitchFamily="18" charset="0"/>
              </a:rPr>
              <a:t> </a:t>
            </a:r>
            <a:r>
              <a:rPr lang="en-US" b="1" dirty="0" err="1" smtClean="0">
                <a:solidFill>
                  <a:srgbClr val="660066"/>
                </a:solidFill>
                <a:latin typeface="Times New Roman" panose="02020603050405020304" pitchFamily="18" charset="0"/>
                <a:cs typeface="Times New Roman" panose="02020603050405020304" pitchFamily="18" charset="0"/>
              </a:rPr>
              <a:t>giá</a:t>
            </a:r>
            <a:r>
              <a:rPr lang="en-US" b="1" dirty="0" smtClean="0">
                <a:solidFill>
                  <a:srgbClr val="660066"/>
                </a:solidFill>
                <a:latin typeface="Times New Roman" panose="02020603050405020304" pitchFamily="18" charset="0"/>
                <a:cs typeface="Times New Roman" panose="02020603050405020304" pitchFamily="18" charset="0"/>
              </a:rPr>
              <a:t> </a:t>
            </a:r>
            <a:r>
              <a:rPr lang="en-US" b="1" dirty="0" err="1" smtClean="0">
                <a:solidFill>
                  <a:srgbClr val="660066"/>
                </a:solidFill>
                <a:latin typeface="Times New Roman" panose="02020603050405020304" pitchFamily="18" charset="0"/>
                <a:cs typeface="Times New Roman" panose="02020603050405020304" pitchFamily="18" charset="0"/>
              </a:rPr>
              <a:t>về</a:t>
            </a:r>
            <a:r>
              <a:rPr lang="en-US" b="1" dirty="0" smtClean="0">
                <a:solidFill>
                  <a:srgbClr val="660066"/>
                </a:solidFill>
                <a:latin typeface="Times New Roman" panose="02020603050405020304" pitchFamily="18" charset="0"/>
                <a:cs typeface="Times New Roman" panose="02020603050405020304" pitchFamily="18" charset="0"/>
              </a:rPr>
              <a:t> </a:t>
            </a:r>
            <a:r>
              <a:rPr lang="en-US" b="1" dirty="0" err="1">
                <a:solidFill>
                  <a:srgbClr val="660066"/>
                </a:solidFill>
                <a:latin typeface="Times New Roman" panose="02020603050405020304" pitchFamily="18" charset="0"/>
                <a:cs typeface="Times New Roman" panose="02020603050405020304" pitchFamily="18" charset="0"/>
              </a:rPr>
              <a:t>cái</a:t>
            </a:r>
            <a:r>
              <a:rPr lang="en-US" b="1" dirty="0">
                <a:solidFill>
                  <a:srgbClr val="660066"/>
                </a:solidFill>
                <a:latin typeface="Times New Roman" panose="02020603050405020304" pitchFamily="18" charset="0"/>
                <a:cs typeface="Times New Roman" panose="02020603050405020304" pitchFamily="18" charset="0"/>
              </a:rPr>
              <a:t> </a:t>
            </a:r>
            <a:r>
              <a:rPr lang="en-US" b="1" dirty="0" err="1">
                <a:solidFill>
                  <a:srgbClr val="660066"/>
                </a:solidFill>
                <a:latin typeface="Times New Roman" panose="02020603050405020304" pitchFamily="18" charset="0"/>
                <a:cs typeface="Times New Roman" panose="02020603050405020304" pitchFamily="18" charset="0"/>
              </a:rPr>
              <a:t>nhìn</a:t>
            </a:r>
            <a:r>
              <a:rPr lang="en-US" b="1" dirty="0">
                <a:solidFill>
                  <a:srgbClr val="660066"/>
                </a:solidFill>
                <a:latin typeface="Times New Roman" panose="02020603050405020304" pitchFamily="18" charset="0"/>
                <a:cs typeface="Times New Roman" panose="02020603050405020304" pitchFamily="18" charset="0"/>
              </a:rPr>
              <a:t> </a:t>
            </a:r>
            <a:r>
              <a:rPr lang="en-US" b="1" dirty="0" err="1">
                <a:solidFill>
                  <a:srgbClr val="660066"/>
                </a:solidFill>
                <a:latin typeface="Times New Roman" panose="02020603050405020304" pitchFamily="18" charset="0"/>
                <a:cs typeface="Times New Roman" panose="02020603050405020304" pitchFamily="18" charset="0"/>
              </a:rPr>
              <a:t>độc</a:t>
            </a:r>
            <a:r>
              <a:rPr lang="en-US" b="1" dirty="0">
                <a:solidFill>
                  <a:srgbClr val="660066"/>
                </a:solidFill>
                <a:latin typeface="Times New Roman" panose="02020603050405020304" pitchFamily="18" charset="0"/>
                <a:cs typeface="Times New Roman" panose="02020603050405020304" pitchFamily="18" charset="0"/>
              </a:rPr>
              <a:t> </a:t>
            </a:r>
            <a:r>
              <a:rPr lang="en-US" b="1" dirty="0" err="1">
                <a:solidFill>
                  <a:srgbClr val="660066"/>
                </a:solidFill>
                <a:latin typeface="Times New Roman" panose="02020603050405020304" pitchFamily="18" charset="0"/>
                <a:cs typeface="Times New Roman" panose="02020603050405020304" pitchFamily="18" charset="0"/>
              </a:rPr>
              <a:t>đáo</a:t>
            </a:r>
            <a:r>
              <a:rPr lang="en-US" b="1" dirty="0">
                <a:solidFill>
                  <a:srgbClr val="660066"/>
                </a:solidFill>
                <a:latin typeface="Times New Roman" panose="02020603050405020304" pitchFamily="18" charset="0"/>
                <a:cs typeface="Times New Roman" panose="02020603050405020304" pitchFamily="18" charset="0"/>
              </a:rPr>
              <a:t> </a:t>
            </a:r>
            <a:r>
              <a:rPr lang="en-US" b="1" dirty="0" err="1">
                <a:solidFill>
                  <a:srgbClr val="660066"/>
                </a:solidFill>
                <a:latin typeface="Times New Roman" panose="02020603050405020304" pitchFamily="18" charset="0"/>
                <a:cs typeface="Times New Roman" panose="02020603050405020304" pitchFamily="18" charset="0"/>
              </a:rPr>
              <a:t>của</a:t>
            </a:r>
            <a:r>
              <a:rPr lang="en-US" b="1" dirty="0">
                <a:solidFill>
                  <a:srgbClr val="660066"/>
                </a:solidFill>
                <a:latin typeface="Times New Roman" panose="02020603050405020304" pitchFamily="18" charset="0"/>
                <a:cs typeface="Times New Roman" panose="02020603050405020304" pitchFamily="18" charset="0"/>
              </a:rPr>
              <a:t> </a:t>
            </a:r>
            <a:r>
              <a:rPr lang="en-US" b="1" dirty="0" err="1">
                <a:solidFill>
                  <a:srgbClr val="660066"/>
                </a:solidFill>
                <a:latin typeface="Times New Roman" panose="02020603050405020304" pitchFamily="18" charset="0"/>
                <a:cs typeface="Times New Roman" panose="02020603050405020304" pitchFamily="18" charset="0"/>
              </a:rPr>
              <a:t>tác</a:t>
            </a:r>
            <a:r>
              <a:rPr lang="en-US" b="1" dirty="0">
                <a:solidFill>
                  <a:srgbClr val="660066"/>
                </a:solidFill>
                <a:latin typeface="Times New Roman" panose="02020603050405020304" pitchFamily="18" charset="0"/>
                <a:cs typeface="Times New Roman" panose="02020603050405020304" pitchFamily="18" charset="0"/>
              </a:rPr>
              <a:t> </a:t>
            </a:r>
            <a:r>
              <a:rPr lang="en-US" b="1" dirty="0" err="1">
                <a:solidFill>
                  <a:srgbClr val="660066"/>
                </a:solidFill>
                <a:latin typeface="Times New Roman" panose="02020603050405020304" pitchFamily="18" charset="0"/>
                <a:cs typeface="Times New Roman" panose="02020603050405020304" pitchFamily="18" charset="0"/>
              </a:rPr>
              <a:t>giả</a:t>
            </a:r>
            <a:r>
              <a:rPr lang="en-US" b="1" dirty="0">
                <a:solidFill>
                  <a:srgbClr val="660066"/>
                </a:solidFill>
                <a:latin typeface="Times New Roman" panose="02020603050405020304" pitchFamily="18" charset="0"/>
                <a:cs typeface="Times New Roman" panose="02020603050405020304" pitchFamily="18" charset="0"/>
              </a:rPr>
              <a:t> </a:t>
            </a:r>
            <a:r>
              <a:rPr lang="en-US" b="1" dirty="0" err="1">
                <a:solidFill>
                  <a:srgbClr val="660066"/>
                </a:solidFill>
                <a:latin typeface="Times New Roman" panose="02020603050405020304" pitchFamily="18" charset="0"/>
                <a:cs typeface="Times New Roman" panose="02020603050405020304" pitchFamily="18" charset="0"/>
              </a:rPr>
              <a:t>đối</a:t>
            </a:r>
            <a:r>
              <a:rPr lang="en-US" b="1" dirty="0">
                <a:solidFill>
                  <a:srgbClr val="660066"/>
                </a:solidFill>
                <a:latin typeface="Times New Roman" panose="02020603050405020304" pitchFamily="18" charset="0"/>
                <a:cs typeface="Times New Roman" panose="02020603050405020304" pitchFamily="18" charset="0"/>
              </a:rPr>
              <a:t> </a:t>
            </a:r>
            <a:r>
              <a:rPr lang="en-US" b="1" dirty="0" err="1">
                <a:solidFill>
                  <a:srgbClr val="660066"/>
                </a:solidFill>
                <a:latin typeface="Times New Roman" panose="02020603050405020304" pitchFamily="18" charset="0"/>
                <a:cs typeface="Times New Roman" panose="02020603050405020304" pitchFamily="18" charset="0"/>
              </a:rPr>
              <a:t>với</a:t>
            </a:r>
            <a:r>
              <a:rPr lang="en-US" b="1" dirty="0">
                <a:solidFill>
                  <a:srgbClr val="660066"/>
                </a:solidFill>
                <a:latin typeface="Times New Roman" panose="02020603050405020304" pitchFamily="18" charset="0"/>
                <a:cs typeface="Times New Roman" panose="02020603050405020304" pitchFamily="18" charset="0"/>
              </a:rPr>
              <a:t> </a:t>
            </a:r>
            <a:r>
              <a:rPr lang="en-US" b="1" dirty="0" err="1">
                <a:solidFill>
                  <a:srgbClr val="660066"/>
                </a:solidFill>
                <a:latin typeface="Times New Roman" panose="02020603050405020304" pitchFamily="18" charset="0"/>
                <a:cs typeface="Times New Roman" panose="02020603050405020304" pitchFamily="18" charset="0"/>
              </a:rPr>
              <a:t>sông</a:t>
            </a:r>
            <a:r>
              <a:rPr lang="en-US" b="1" dirty="0">
                <a:solidFill>
                  <a:srgbClr val="660066"/>
                </a:solidFill>
                <a:latin typeface="Times New Roman" panose="02020603050405020304" pitchFamily="18" charset="0"/>
                <a:cs typeface="Times New Roman" panose="02020603050405020304" pitchFamily="18" charset="0"/>
              </a:rPr>
              <a:t> </a:t>
            </a:r>
            <a:r>
              <a:rPr lang="en-US" b="1" dirty="0" err="1">
                <a:solidFill>
                  <a:srgbClr val="660066"/>
                </a:solidFill>
                <a:latin typeface="Times New Roman" panose="02020603050405020304" pitchFamily="18" charset="0"/>
                <a:cs typeface="Times New Roman" panose="02020603050405020304" pitchFamily="18" charset="0"/>
              </a:rPr>
              <a:t>Hương</a:t>
            </a:r>
            <a:r>
              <a:rPr lang="en-US" b="1" dirty="0">
                <a:solidFill>
                  <a:srgbClr val="660066"/>
                </a:solidFill>
                <a:latin typeface="Times New Roman" panose="02020603050405020304" pitchFamily="18" charset="0"/>
                <a:cs typeface="Times New Roman" panose="02020603050405020304" pitchFamily="18" charset="0"/>
              </a:rPr>
              <a:t> </a:t>
            </a:r>
            <a:r>
              <a:rPr lang="en-US" b="1" dirty="0" err="1">
                <a:solidFill>
                  <a:srgbClr val="660066"/>
                </a:solidFill>
                <a:latin typeface="Times New Roman" panose="02020603050405020304" pitchFamily="18" charset="0"/>
                <a:cs typeface="Times New Roman" panose="02020603050405020304" pitchFamily="18" charset="0"/>
              </a:rPr>
              <a:t>và</a:t>
            </a:r>
            <a:r>
              <a:rPr lang="en-US" b="1" dirty="0">
                <a:solidFill>
                  <a:srgbClr val="660066"/>
                </a:solidFill>
                <a:latin typeface="Times New Roman" panose="02020603050405020304" pitchFamily="18" charset="0"/>
                <a:cs typeface="Times New Roman" panose="02020603050405020304" pitchFamily="18" charset="0"/>
              </a:rPr>
              <a:t> </a:t>
            </a:r>
            <a:r>
              <a:rPr lang="en-US" b="1" dirty="0" err="1">
                <a:solidFill>
                  <a:srgbClr val="660066"/>
                </a:solidFill>
                <a:latin typeface="Times New Roman" panose="02020603050405020304" pitchFamily="18" charset="0"/>
                <a:cs typeface="Times New Roman" panose="02020603050405020304" pitchFamily="18" charset="0"/>
              </a:rPr>
              <a:t>xứ</a:t>
            </a:r>
            <a:r>
              <a:rPr lang="en-US" b="1" dirty="0">
                <a:solidFill>
                  <a:srgbClr val="660066"/>
                </a:solidFill>
                <a:latin typeface="Times New Roman" panose="02020603050405020304" pitchFamily="18" charset="0"/>
                <a:cs typeface="Times New Roman" panose="02020603050405020304" pitchFamily="18" charset="0"/>
              </a:rPr>
              <a:t> </a:t>
            </a:r>
            <a:r>
              <a:rPr lang="en-US" b="1" dirty="0" err="1">
                <a:solidFill>
                  <a:srgbClr val="660066"/>
                </a:solidFill>
                <a:latin typeface="Times New Roman" panose="02020603050405020304" pitchFamily="18" charset="0"/>
                <a:cs typeface="Times New Roman" panose="02020603050405020304" pitchFamily="18" charset="0"/>
              </a:rPr>
              <a:t>Huế</a:t>
            </a:r>
            <a:endParaRPr lang="en-US" dirty="0">
              <a:solidFill>
                <a:srgbClr val="660066"/>
              </a:solidFill>
              <a:latin typeface="Times New Roman" panose="02020603050405020304" pitchFamily="18" charset="0"/>
              <a:cs typeface="Times New Roman" panose="02020603050405020304" pitchFamily="18" charset="0"/>
            </a:endParaRPr>
          </a:p>
          <a:p>
            <a:pPr marL="0" indent="0" algn="just">
              <a:lnSpc>
                <a:spcPct val="150000"/>
              </a:lnSpc>
              <a:spcBef>
                <a:spcPts val="600"/>
              </a:spcBef>
              <a:buNone/>
            </a:pP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hồn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nhạy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cảm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tuệ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uyên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tưởng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tượng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lãng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mạn</a:t>
            </a:r>
            <a:r>
              <a:rPr lang="en-US" dirty="0">
                <a:latin typeface="Times New Roman" panose="02020603050405020304" pitchFamily="18" charset="0"/>
                <a:cs typeface="Times New Roman" panose="02020603050405020304" pitchFamily="18" charset="0"/>
              </a:rPr>
              <a:t>, bay </a:t>
            </a:r>
            <a:r>
              <a:rPr lang="en-US" dirty="0" err="1">
                <a:latin typeface="Times New Roman" panose="02020603050405020304" pitchFamily="18" charset="0"/>
                <a:cs typeface="Times New Roman" panose="02020603050405020304" pitchFamily="18" charset="0"/>
              </a:rPr>
              <a:t>bổng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giả</a:t>
            </a:r>
            <a:r>
              <a:rPr lang="en-US" dirty="0">
                <a:latin typeface="Times New Roman" panose="02020603050405020304" pitchFamily="18" charset="0"/>
                <a:cs typeface="Times New Roman" panose="02020603050405020304" pitchFamily="18" charset="0"/>
              </a:rPr>
              <a:t>.</a:t>
            </a:r>
          </a:p>
          <a:p>
            <a:pPr marL="0" indent="0" algn="just">
              <a:lnSpc>
                <a:spcPct val="150000"/>
              </a:lnSpc>
              <a:spcBef>
                <a:spcPts val="600"/>
              </a:spcBef>
              <a:buNone/>
            </a:pPr>
            <a:r>
              <a:rPr lang="en-US" dirty="0">
                <a:latin typeface="Times New Roman" panose="02020603050405020304" pitchFamily="18" charset="0"/>
                <a:cs typeface="Times New Roman" panose="02020603050405020304" pitchFamily="18" charset="0"/>
              </a:rPr>
              <a:t>- Con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gắn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máu</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thịt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nồng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đậm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cảnh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con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Huế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khám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chỉ</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đẹp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nữ</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còn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dòng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nguồn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cổ</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Huế</a:t>
            </a:r>
            <a:r>
              <a:rPr lang="en-US" dirty="0">
                <a:latin typeface="Times New Roman" panose="02020603050405020304" pitchFamily="18" charset="0"/>
                <a:cs typeface="Times New Roman" panose="02020603050405020304" pitchFamily="18" charset="0"/>
              </a:rPr>
              <a:t>.</a:t>
            </a:r>
          </a:p>
          <a:p>
            <a:pPr algn="just">
              <a:lnSpc>
                <a:spcPct val="150000"/>
              </a:lnSpc>
              <a:spcBef>
                <a:spcPts val="600"/>
              </a:spcBef>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6443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Tải hình ảnh 84581f21dff214e5b03d93cce717 tại kho hình nền, ảnh đẹp  khoanh24.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711199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838200" y="677333"/>
            <a:ext cx="10515600" cy="5499630"/>
          </a:xfrm>
        </p:spPr>
        <p:txBody>
          <a:bodyPr>
            <a:normAutofit/>
          </a:bodyPr>
          <a:lstStyle/>
          <a:p>
            <a:pPr marL="0" indent="0" algn="just">
              <a:lnSpc>
                <a:spcPct val="100000"/>
              </a:lnSpc>
              <a:spcBef>
                <a:spcPts val="600"/>
              </a:spcBef>
              <a:buNone/>
            </a:pPr>
            <a:r>
              <a:rPr lang="en-US" b="1" dirty="0" smtClean="0">
                <a:solidFill>
                  <a:srgbClr val="0000CC"/>
                </a:solidFill>
                <a:latin typeface="Times New Roman" panose="02020603050405020304" pitchFamily="18" charset="0"/>
                <a:cs typeface="Times New Roman" panose="02020603050405020304" pitchFamily="18" charset="0"/>
              </a:rPr>
              <a:t>3.Đánh </a:t>
            </a:r>
            <a:r>
              <a:rPr lang="en-US" b="1" dirty="0" err="1" smtClean="0">
                <a:solidFill>
                  <a:srgbClr val="0000CC"/>
                </a:solidFill>
                <a:latin typeface="Times New Roman" panose="02020603050405020304" pitchFamily="18" charset="0"/>
                <a:cs typeface="Times New Roman" panose="02020603050405020304" pitchFamily="18" charset="0"/>
              </a:rPr>
              <a:t>giá</a:t>
            </a:r>
            <a:r>
              <a:rPr lang="vi-VN" b="1" dirty="0" smtClean="0">
                <a:solidFill>
                  <a:srgbClr val="0000CC"/>
                </a:solidFill>
                <a:latin typeface="Times New Roman" panose="02020603050405020304" pitchFamily="18" charset="0"/>
                <a:cs typeface="Times New Roman" panose="02020603050405020304" pitchFamily="18" charset="0"/>
              </a:rPr>
              <a:t>  </a:t>
            </a:r>
            <a:endParaRPr lang="en-US" b="1" dirty="0">
              <a:solidFill>
                <a:srgbClr val="0000CC"/>
              </a:solidFill>
              <a:latin typeface="Times New Roman" panose="02020603050405020304" pitchFamily="18" charset="0"/>
              <a:cs typeface="Times New Roman" panose="02020603050405020304" pitchFamily="18" charset="0"/>
            </a:endParaRPr>
          </a:p>
          <a:p>
            <a:pPr algn="just">
              <a:lnSpc>
                <a:spcPct val="100000"/>
              </a:lnSpc>
              <a:spcBef>
                <a:spcPts val="600"/>
              </a:spcBef>
              <a:buFontTx/>
              <a:buChar char="-"/>
            </a:pPr>
            <a:r>
              <a:rPr lang="vi-VN" dirty="0" smtClean="0">
                <a:latin typeface="Times New Roman" panose="02020603050405020304" pitchFamily="18" charset="0"/>
                <a:cs typeface="Times New Roman" panose="02020603050405020304" pitchFamily="18" charset="0"/>
              </a:rPr>
              <a:t>Sông </a:t>
            </a:r>
            <a:r>
              <a:rPr lang="vi-VN" dirty="0">
                <a:latin typeface="Times New Roman" panose="02020603050405020304" pitchFamily="18" charset="0"/>
                <a:cs typeface="Times New Roman" panose="02020603050405020304" pitchFamily="18" charset="0"/>
              </a:rPr>
              <a:t>Hương mang vẻ </a:t>
            </a:r>
            <a:r>
              <a:rPr lang="vi-VN" dirty="0" smtClean="0">
                <a:latin typeface="Times New Roman" panose="02020603050405020304" pitchFamily="18" charset="0"/>
                <a:cs typeface="Times New Roman" panose="02020603050405020304" pitchFamily="18" charset="0"/>
              </a:rPr>
              <a:t>đẹp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mạnh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mẽ</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nhưng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đầy</a:t>
            </a:r>
            <a:r>
              <a:rPr lang="en-US" dirty="0" smtClean="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nữ </a:t>
            </a:r>
            <a:r>
              <a:rPr lang="vi-VN" dirty="0" smtClean="0">
                <a:latin typeface="Times New Roman" panose="02020603050405020304" pitchFamily="18" charset="0"/>
                <a:cs typeface="Times New Roman" panose="02020603050405020304" pitchFamily="18" charset="0"/>
              </a:rPr>
              <a:t>tính</a:t>
            </a:r>
            <a:r>
              <a:rPr lang="en-US" dirty="0" smtClean="0">
                <a:latin typeface="Times New Roman" panose="02020603050405020304" pitchFamily="18" charset="0"/>
                <a:cs typeface="Times New Roman" panose="02020603050405020304" pitchFamily="18" charset="0"/>
              </a:rPr>
              <a:t>.</a:t>
            </a:r>
            <a:r>
              <a:rPr lang="vi-VN" dirty="0" smtClean="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0" indent="0" algn="just">
              <a:lnSpc>
                <a:spcPct val="100000"/>
              </a:lnSpc>
              <a:spcBef>
                <a:spcPts val="600"/>
              </a:spcBef>
              <a:buNone/>
            </a:pPr>
            <a:r>
              <a:rPr lang="vi-VN" dirty="0" smtClean="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Sông </a:t>
            </a:r>
            <a:r>
              <a:rPr lang="vi-VN" dirty="0" smtClean="0">
                <a:latin typeface="Times New Roman" panose="02020603050405020304" pitchFamily="18" charset="0"/>
                <a:cs typeface="Times New Roman" panose="02020603050405020304" pitchFamily="18" charset="0"/>
              </a:rPr>
              <a:t>Hương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góp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phần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tạo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nên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sự</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phong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phú</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dạng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của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nền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văn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hóa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Huế</a:t>
            </a:r>
            <a:r>
              <a:rPr lang="vi-VN" dirty="0" smtClean="0">
                <a:latin typeface="Times New Roman" panose="02020603050405020304" pitchFamily="18" charset="0"/>
                <a:cs typeface="Times New Roman" panose="02020603050405020304" pitchFamily="18" charset="0"/>
              </a:rPr>
              <a:t>.</a:t>
            </a:r>
            <a:r>
              <a:rPr lang="vi-VN"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lgn="just">
              <a:lnSpc>
                <a:spcPct val="100000"/>
              </a:lnSpc>
              <a:spcBef>
                <a:spcPts val="600"/>
              </a:spcBef>
              <a:buNone/>
            </a:pPr>
            <a:r>
              <a:rPr lang="vi-VN" dirty="0">
                <a:latin typeface="Times New Roman" panose="02020603050405020304" pitchFamily="18" charset="0"/>
                <a:cs typeface="Times New Roman" panose="02020603050405020304" pitchFamily="18" charset="0"/>
              </a:rPr>
              <a:t>=&gt; </a:t>
            </a:r>
            <a:r>
              <a:rPr lang="en-US" dirty="0">
                <a:latin typeface="Times New Roman" panose="02020603050405020304" pitchFamily="18" charset="0"/>
                <a:cs typeface="Times New Roman" panose="02020603050405020304" pitchFamily="18" charset="0"/>
              </a:rPr>
              <a:t>N</a:t>
            </a:r>
            <a:r>
              <a:rPr lang="vi-VN" dirty="0" smtClean="0">
                <a:latin typeface="Times New Roman" panose="02020603050405020304" pitchFamily="18" charset="0"/>
                <a:cs typeface="Times New Roman" panose="02020603050405020304" pitchFamily="18" charset="0"/>
              </a:rPr>
              <a:t>hững </a:t>
            </a:r>
            <a:r>
              <a:rPr lang="vi-VN" dirty="0">
                <a:latin typeface="Times New Roman" panose="02020603050405020304" pitchFamily="18" charset="0"/>
                <a:cs typeface="Times New Roman" panose="02020603050405020304" pitchFamily="18" charset="0"/>
              </a:rPr>
              <a:t>vẻ đẹp khác nhau của hình tượng sông Hương trong sự </a:t>
            </a:r>
            <a:r>
              <a:rPr lang="vi-VN" dirty="0" smtClean="0">
                <a:latin typeface="Times New Roman" panose="02020603050405020304" pitchFamily="18" charset="0"/>
                <a:cs typeface="Times New Roman" panose="02020603050405020304" pitchFamily="18" charset="0"/>
              </a:rPr>
              <a:t>miêu </a:t>
            </a:r>
            <a:r>
              <a:rPr lang="vi-VN" dirty="0">
                <a:latin typeface="Times New Roman" panose="02020603050405020304" pitchFamily="18" charset="0"/>
                <a:cs typeface="Times New Roman" panose="02020603050405020304" pitchFamily="18" charset="0"/>
              </a:rPr>
              <a:t>tả của Hoàng Phủ Ngọc Tường. </a:t>
            </a:r>
            <a:endParaRPr lang="en-US" dirty="0">
              <a:latin typeface="Times New Roman" panose="02020603050405020304" pitchFamily="18" charset="0"/>
              <a:cs typeface="Times New Roman" panose="02020603050405020304" pitchFamily="18" charset="0"/>
            </a:endParaRPr>
          </a:p>
          <a:p>
            <a:pPr marL="0" indent="0" algn="just">
              <a:lnSpc>
                <a:spcPct val="100000"/>
              </a:lnSpc>
              <a:spcBef>
                <a:spcPts val="600"/>
              </a:spcBef>
              <a:buNone/>
            </a:pPr>
            <a:r>
              <a:rPr lang="vi-VN" dirty="0" smtClean="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Miêu tả sông Hương, Hoàng Phủ Ngọc Tường bộc lộ một vốn hiểu biết phong phú, một trí tưởng tưởng bay bổng.</a:t>
            </a:r>
            <a:endParaRPr lang="en-US" dirty="0">
              <a:latin typeface="Times New Roman" panose="02020603050405020304" pitchFamily="18" charset="0"/>
              <a:cs typeface="Times New Roman" panose="02020603050405020304" pitchFamily="18" charset="0"/>
            </a:endParaRPr>
          </a:p>
          <a:p>
            <a:pPr marL="0" indent="0" algn="just">
              <a:lnSpc>
                <a:spcPct val="100000"/>
              </a:lnSpc>
              <a:spcBef>
                <a:spcPts val="600"/>
              </a:spcBef>
              <a:buNone/>
            </a:pPr>
            <a:r>
              <a:rPr lang="vi-VN" dirty="0">
                <a:latin typeface="Times New Roman" panose="02020603050405020304" pitchFamily="18" charset="0"/>
                <a:cs typeface="Times New Roman" panose="02020603050405020304" pitchFamily="18" charset="0"/>
              </a:rPr>
              <a:t>- Đằng sau những dòng văn tài hoa, đậm chất trữ tình là một tấm lòng tha thiết với quê hương, đất nước.</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6477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https://i.pinimg.com/564x/48/dd/12/48dd12ee92e7a0ce20676c7c594a895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1999" cy="722488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557867" y="359602"/>
            <a:ext cx="9493955" cy="6370975"/>
          </a:xfrm>
          <a:prstGeom prst="rect">
            <a:avLst/>
          </a:prstGeom>
        </p:spPr>
        <p:txBody>
          <a:bodyPr wrap="square">
            <a:spAutoFit/>
          </a:bodyPr>
          <a:lstStyle/>
          <a:p>
            <a:pPr algn="ctr">
              <a:spcBef>
                <a:spcPts val="600"/>
              </a:spcBef>
            </a:pPr>
            <a:r>
              <a:rPr lang="en-US" sz="32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ĐỀ 2</a:t>
            </a:r>
          </a:p>
          <a:p>
            <a:pPr>
              <a:spcBef>
                <a:spcPts val="600"/>
              </a:spcBef>
            </a:pPr>
            <a:r>
              <a:rPr lang="en-US" sz="2800" dirty="0" smtClean="0">
                <a:latin typeface="Times New Roman" panose="02020603050405020304" pitchFamily="18" charset="0"/>
                <a:ea typeface="Calibri" panose="020F0502020204030204" pitchFamily="34" charset="0"/>
                <a:cs typeface="Times New Roman" panose="02020603050405020304" pitchFamily="18" charset="0"/>
              </a:rPr>
              <a:t>Cho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đoạn</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trích</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spcBef>
                <a:spcPts val="600"/>
              </a:spcBef>
            </a:pPr>
            <a:r>
              <a:rPr lang="vi-VN" sz="2800" dirty="0" smtClean="0">
                <a:latin typeface="Times New Roman" panose="02020603050405020304" pitchFamily="18" charset="0"/>
                <a:ea typeface="Calibri" panose="020F0502020204030204" pitchFamily="34" charset="0"/>
                <a:cs typeface="Times New Roman" panose="02020603050405020304" pitchFamily="18" charset="0"/>
              </a:rPr>
              <a:t>…</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vi-VN" sz="2800" i="1" dirty="0" smtClean="0">
                <a:latin typeface="Times New Roman" panose="02020603050405020304" pitchFamily="18" charset="0"/>
                <a:ea typeface="Calibri" panose="020F0502020204030204" pitchFamily="34" charset="0"/>
                <a:cs typeface="Times New Roman" panose="02020603050405020304" pitchFamily="18" charset="0"/>
              </a:rPr>
              <a:t>Sóng </a:t>
            </a:r>
            <a:r>
              <a:rPr lang="vi-VN" sz="2800" i="1" dirty="0">
                <a:latin typeface="Times New Roman" panose="02020603050405020304" pitchFamily="18" charset="0"/>
                <a:ea typeface="Calibri" panose="020F0502020204030204" pitchFamily="34" charset="0"/>
                <a:cs typeface="Times New Roman" panose="02020603050405020304" pitchFamily="18" charset="0"/>
              </a:rPr>
              <a:t>thác đã đánh đến miếng đòn hiểm độc nhất, cả cái luồng nước vô sở bất chí ấy bóp chặt lấy hạ bộ người lái đò </a:t>
            </a:r>
            <a:r>
              <a:rPr lang="vi-VN" sz="2800" i="1"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2800" i="1"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spcBef>
                <a:spcPts val="600"/>
              </a:spcBef>
            </a:pPr>
            <a:r>
              <a:rPr lang="en-US" sz="2800" i="1" dirty="0" smtClean="0">
                <a:latin typeface="Times New Roman" panose="02020603050405020304" pitchFamily="18" charset="0"/>
                <a:cs typeface="Times New Roman" panose="02020603050405020304" pitchFamily="18" charset="0"/>
              </a:rPr>
              <a:t>...</a:t>
            </a:r>
          </a:p>
          <a:p>
            <a:pPr algn="just">
              <a:spcBef>
                <a:spcPts val="600"/>
              </a:spcBef>
            </a:pPr>
            <a:r>
              <a:rPr lang="en-US" sz="2800" i="1" dirty="0">
                <a:latin typeface="Times New Roman" panose="02020603050405020304" pitchFamily="18" charset="0"/>
                <a:cs typeface="Times New Roman" panose="02020603050405020304" pitchFamily="18" charset="0"/>
              </a:rPr>
              <a:t> </a:t>
            </a:r>
            <a:r>
              <a:rPr lang="en-US" sz="2800" i="1" dirty="0" smtClean="0">
                <a:latin typeface="Times New Roman" panose="02020603050405020304" pitchFamily="18" charset="0"/>
                <a:cs typeface="Times New Roman" panose="02020603050405020304" pitchFamily="18" charset="0"/>
              </a:rPr>
              <a:t>   </a:t>
            </a:r>
            <a:r>
              <a:rPr lang="vi-VN" sz="2800" i="1" dirty="0" smtClean="0">
                <a:latin typeface="Times New Roman" panose="02020603050405020304" pitchFamily="18" charset="0"/>
                <a:cs typeface="Times New Roman" panose="02020603050405020304" pitchFamily="18" charset="0"/>
              </a:rPr>
              <a:t>Thế </a:t>
            </a:r>
            <a:r>
              <a:rPr lang="vi-VN" sz="2800" i="1" dirty="0">
                <a:latin typeface="Times New Roman" panose="02020603050405020304" pitchFamily="18" charset="0"/>
                <a:cs typeface="Times New Roman" panose="02020603050405020304" pitchFamily="18" charset="0"/>
              </a:rPr>
              <a:t>là hết thác….  </a:t>
            </a:r>
            <a:endParaRPr lang="en-US" sz="2800" dirty="0">
              <a:latin typeface="Times New Roman" panose="02020603050405020304" pitchFamily="18" charset="0"/>
              <a:cs typeface="Times New Roman" panose="02020603050405020304" pitchFamily="18" charset="0"/>
            </a:endParaRPr>
          </a:p>
          <a:p>
            <a:pPr algn="r">
              <a:spcBef>
                <a:spcPts val="600"/>
              </a:spcBef>
            </a:pPr>
            <a:r>
              <a:rPr lang="en-US" sz="2800" dirty="0" smtClean="0">
                <a:latin typeface="Times New Roman" panose="02020603050405020304" pitchFamily="18" charset="0"/>
                <a:cs typeface="Times New Roman" panose="02020603050405020304" pitchFamily="18" charset="0"/>
              </a:rPr>
              <a:t> </a:t>
            </a:r>
            <a:r>
              <a:rPr lang="vi-VN" sz="2800" dirty="0" smtClean="0">
                <a:latin typeface="Times New Roman" panose="02020603050405020304" pitchFamily="18" charset="0"/>
                <a:cs typeface="Times New Roman" panose="02020603050405020304" pitchFamily="18" charset="0"/>
              </a:rPr>
              <a:t>(</a:t>
            </a:r>
            <a:r>
              <a:rPr lang="vi-VN" sz="2800" dirty="0">
                <a:latin typeface="Times New Roman" panose="02020603050405020304" pitchFamily="18" charset="0"/>
                <a:cs typeface="Times New Roman" panose="02020603050405020304" pitchFamily="18" charset="0"/>
              </a:rPr>
              <a:t>Trích </a:t>
            </a:r>
            <a:r>
              <a:rPr lang="vi-VN" sz="2800" b="1" i="1" dirty="0">
                <a:latin typeface="Times New Roman" panose="02020603050405020304" pitchFamily="18" charset="0"/>
                <a:cs typeface="Times New Roman" panose="02020603050405020304" pitchFamily="18" charset="0"/>
              </a:rPr>
              <a:t>Người lái đò sông Đà </a:t>
            </a:r>
            <a:r>
              <a:rPr lang="vi-VN" sz="2800" i="1"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Nguyễn Tuân,</a:t>
            </a:r>
            <a:r>
              <a:rPr lang="vi-VN" sz="2800" i="1" dirty="0">
                <a:latin typeface="Times New Roman" panose="02020603050405020304" pitchFamily="18" charset="0"/>
                <a:cs typeface="Times New Roman" panose="02020603050405020304" pitchFamily="18" charset="0"/>
              </a:rPr>
              <a:t> Ngữ văn 12</a:t>
            </a:r>
            <a:r>
              <a:rPr lang="vi-VN" sz="2800" dirty="0">
                <a:latin typeface="Times New Roman" panose="02020603050405020304" pitchFamily="18" charset="0"/>
                <a:cs typeface="Times New Roman" panose="02020603050405020304" pitchFamily="18" charset="0"/>
              </a:rPr>
              <a:t>, tập một)</a:t>
            </a:r>
            <a:endParaRPr lang="en-US" sz="2800" dirty="0">
              <a:latin typeface="Times New Roman" panose="02020603050405020304" pitchFamily="18" charset="0"/>
              <a:cs typeface="Times New Roman" panose="02020603050405020304" pitchFamily="18" charset="0"/>
            </a:endParaRPr>
          </a:p>
          <a:p>
            <a:pPr algn="just">
              <a:spcBef>
                <a:spcPts val="600"/>
              </a:spcBef>
            </a:pPr>
            <a:r>
              <a:rPr lang="vi-VN" sz="2800" dirty="0">
                <a:latin typeface="Times New Roman" panose="02020603050405020304" pitchFamily="18" charset="0"/>
                <a:cs typeface="Times New Roman" panose="02020603050405020304" pitchFamily="18" charset="0"/>
              </a:rPr>
              <a:t> Anh/chị </a:t>
            </a:r>
            <a:r>
              <a:rPr lang="en-US" sz="2800" dirty="0" err="1">
                <a:latin typeface="Times New Roman" panose="02020603050405020304" pitchFamily="18" charset="0"/>
                <a:cs typeface="Times New Roman" panose="02020603050405020304" pitchFamily="18" charset="0"/>
              </a:rPr>
              <a:t>hãy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tượng</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nhân vật ông lái đò trong đoạn trích trên. Từ </a:t>
            </a:r>
            <a:r>
              <a:rPr lang="vi-VN" sz="2800" dirty="0" smtClean="0">
                <a:latin typeface="Times New Roman" panose="02020603050405020304" pitchFamily="18" charset="0"/>
                <a:cs typeface="Times New Roman" panose="02020603050405020304" pitchFamily="18" charset="0"/>
              </a:rPr>
              <a:t>đó, </a:t>
            </a:r>
            <a:r>
              <a:rPr lang="vi-VN" sz="2800" dirty="0">
                <a:latin typeface="Times New Roman" panose="02020603050405020304" pitchFamily="18" charset="0"/>
                <a:cs typeface="Times New Roman" panose="02020603050405020304" pitchFamily="18" charset="0"/>
              </a:rPr>
              <a:t>nhận xét cái nhìn mang tính phát hiện về con người của nhà văn Nguyễn Tuân</a:t>
            </a:r>
            <a:r>
              <a:rPr lang="vi-VN" sz="2800" dirty="0" smtClean="0">
                <a:latin typeface="Times New Roman" panose="02020603050405020304" pitchFamily="18" charset="0"/>
                <a:cs typeface="Times New Roman" panose="02020603050405020304" pitchFamily="18" charset="0"/>
              </a:rPr>
              <a:t>.</a:t>
            </a:r>
            <a:endParaRPr lang="en-US" sz="2800" dirty="0" smtClean="0">
              <a:latin typeface="Times New Roman" panose="02020603050405020304" pitchFamily="18" charset="0"/>
              <a:cs typeface="Times New Roman" panose="02020603050405020304" pitchFamily="18" charset="0"/>
            </a:endParaRPr>
          </a:p>
          <a:p>
            <a:pPr algn="just">
              <a:spcBef>
                <a:spcPts val="600"/>
              </a:spcBef>
            </a:pPr>
            <a:endParaRPr lang="en-US" sz="2800" dirty="0">
              <a:latin typeface="Times New Roman" panose="02020603050405020304" pitchFamily="18" charset="0"/>
              <a:cs typeface="Times New Roman" panose="02020603050405020304" pitchFamily="18" charset="0"/>
            </a:endParaRPr>
          </a:p>
          <a:p>
            <a:pPr>
              <a:spcBef>
                <a:spcPts val="600"/>
              </a:spcBef>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80516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s://i.pinimg.com/564x/48/dd/12/48dd12ee92e7a0ce20676c7c594a895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1999" cy="722488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1207910" y="1436774"/>
            <a:ext cx="9776178" cy="4351338"/>
          </a:xfrm>
        </p:spPr>
        <p:txBody>
          <a:bodyPr/>
          <a:lstStyle/>
          <a:p>
            <a:pPr algn="just">
              <a:lnSpc>
                <a:spcPct val="150000"/>
              </a:lnSpc>
              <a:buFont typeface="Wingdings" panose="05000000000000000000" pitchFamily="2" charset="2"/>
              <a:buChar char="v"/>
            </a:pPr>
            <a:r>
              <a:rPr lang="en-US" b="1" dirty="0" err="1">
                <a:latin typeface="Times New Roman" panose="02020603050405020304" pitchFamily="18" charset="0"/>
                <a:cs typeface="Times New Roman" panose="02020603050405020304" pitchFamily="18" charset="0"/>
              </a:rPr>
              <a:t>Viết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bài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văn</a:t>
            </a:r>
            <a:r>
              <a:rPr lang="en-US" b="1" dirty="0">
                <a:latin typeface="Times New Roman" panose="02020603050405020304" pitchFamily="18" charset="0"/>
                <a:cs typeface="Times New Roman" panose="02020603050405020304" pitchFamily="18" charset="0"/>
              </a:rPr>
              <a:t> NLVH</a:t>
            </a:r>
          </a:p>
          <a:p>
            <a:pPr algn="just">
              <a:lnSpc>
                <a:spcPct val="150000"/>
              </a:lnSpc>
              <a:buFont typeface="Wingdings" panose="05000000000000000000" pitchFamily="2" charset="2"/>
              <a:buChar char="ü"/>
            </a:pPr>
            <a:r>
              <a:rPr lang="vi-VN" i="1" dirty="0" smtClean="0">
                <a:solidFill>
                  <a:srgbClr val="0000CC"/>
                </a:solidFill>
                <a:latin typeface="Times New Roman" panose="02020603050405020304" pitchFamily="18" charset="0"/>
                <a:cs typeface="Times New Roman" panose="02020603050405020304" pitchFamily="18" charset="0"/>
              </a:rPr>
              <a:t>Xác </a:t>
            </a:r>
            <a:r>
              <a:rPr lang="vi-VN" i="1" dirty="0">
                <a:solidFill>
                  <a:srgbClr val="0000CC"/>
                </a:solidFill>
                <a:latin typeface="Times New Roman" panose="02020603050405020304" pitchFamily="18" charset="0"/>
                <a:cs typeface="Times New Roman" panose="02020603050405020304" pitchFamily="18" charset="0"/>
              </a:rPr>
              <a:t>định đúng vấn đề cần nghị luận</a:t>
            </a:r>
            <a:endParaRPr lang="en-US" dirty="0">
              <a:solidFill>
                <a:srgbClr val="0000CC"/>
              </a:solidFill>
              <a:latin typeface="Times New Roman" panose="02020603050405020304" pitchFamily="18" charset="0"/>
              <a:cs typeface="Times New Roman" panose="02020603050405020304" pitchFamily="18" charset="0"/>
            </a:endParaRPr>
          </a:p>
          <a:p>
            <a:pPr marL="0" indent="0" algn="just">
              <a:lnSpc>
                <a:spcPct val="150000"/>
              </a:lnSpc>
              <a:buNone/>
            </a:pP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Hình</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tượng</a:t>
            </a:r>
            <a:r>
              <a:rPr lang="vi-VN" dirty="0">
                <a:latin typeface="Times New Roman" panose="02020603050405020304" pitchFamily="18" charset="0"/>
                <a:cs typeface="Times New Roman" panose="02020603050405020304" pitchFamily="18" charset="0"/>
              </a:rPr>
              <a:t> nhân vật ông lái đò trong đoạn trích; nhận </a:t>
            </a:r>
            <a:r>
              <a:rPr lang="vi-VN" dirty="0" smtClean="0">
                <a:latin typeface="Times New Roman" panose="02020603050405020304" pitchFamily="18" charset="0"/>
                <a:cs typeface="Times New Roman" panose="02020603050405020304" pitchFamily="18" charset="0"/>
              </a:rPr>
              <a:t>xét</a:t>
            </a:r>
            <a:r>
              <a:rPr lang="en-US" dirty="0" smtClean="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cá</a:t>
            </a:r>
            <a:r>
              <a:rPr lang="en-US" dirty="0" err="1" smtClean="0">
                <a:latin typeface="Times New Roman" panose="02020603050405020304" pitchFamily="18" charset="0"/>
                <a:cs typeface="Times New Roman" panose="02020603050405020304" pitchFamily="18" charset="0"/>
              </a:rPr>
              <a:t>i</a:t>
            </a:r>
            <a:r>
              <a:rPr lang="vi-VN" dirty="0" smtClean="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nhìn mang tính phát hiện về con người của nhà văn Nguyễn Tuân</a:t>
            </a:r>
            <a:r>
              <a:rPr lang="en-US" dirty="0">
                <a:latin typeface="Times New Roman" panose="02020603050405020304" pitchFamily="18" charset="0"/>
                <a:cs typeface="Times New Roman" panose="02020603050405020304" pitchFamily="18" charset="0"/>
              </a:rPr>
              <a:t>.</a:t>
            </a:r>
          </a:p>
          <a:p>
            <a:pPr algn="just">
              <a:lnSpc>
                <a:spcPct val="150000"/>
              </a:lnSpc>
              <a:buFont typeface="Wingdings" panose="05000000000000000000" pitchFamily="2" charset="2"/>
              <a:buChar char="ü"/>
            </a:pPr>
            <a:r>
              <a:rPr lang="vi-VN" i="1" dirty="0" smtClean="0">
                <a:solidFill>
                  <a:srgbClr val="0000CC"/>
                </a:solidFill>
                <a:latin typeface="Times New Roman" panose="02020603050405020304" pitchFamily="18" charset="0"/>
                <a:cs typeface="Times New Roman" panose="02020603050405020304" pitchFamily="18" charset="0"/>
              </a:rPr>
              <a:t>Triển </a:t>
            </a:r>
            <a:r>
              <a:rPr lang="vi-VN" i="1" dirty="0">
                <a:solidFill>
                  <a:srgbClr val="0000CC"/>
                </a:solidFill>
                <a:latin typeface="Times New Roman" panose="02020603050405020304" pitchFamily="18" charset="0"/>
                <a:cs typeface="Times New Roman" panose="02020603050405020304" pitchFamily="18" charset="0"/>
              </a:rPr>
              <a:t>khai vấn đề nghị luận thành các luận điểm</a:t>
            </a:r>
            <a:r>
              <a:rPr lang="en-US" i="1" dirty="0">
                <a:solidFill>
                  <a:srgbClr val="0000CC"/>
                </a:solidFill>
                <a:latin typeface="Times New Roman" panose="02020603050405020304" pitchFamily="18" charset="0"/>
                <a:cs typeface="Times New Roman" panose="02020603050405020304" pitchFamily="18" charset="0"/>
              </a:rPr>
              <a:t>:</a:t>
            </a:r>
            <a:endParaRPr lang="en-US" dirty="0">
              <a:solidFill>
                <a:srgbClr val="0000CC"/>
              </a:solidFill>
              <a:latin typeface="Times New Roman" panose="02020603050405020304" pitchFamily="18" charset="0"/>
              <a:cs typeface="Times New Roman" panose="02020603050405020304" pitchFamily="18" charset="0"/>
            </a:endParaRPr>
          </a:p>
          <a:p>
            <a:pPr algn="just">
              <a:lnSpc>
                <a:spcPct val="150000"/>
              </a:lnSpc>
            </a:pPr>
            <a:endParaRPr lang="en-US" dirty="0">
              <a:latin typeface="Times New Roman" panose="02020603050405020304" pitchFamily="18" charset="0"/>
              <a:cs typeface="Times New Roman" panose="02020603050405020304" pitchFamily="18" charset="0"/>
            </a:endParaRPr>
          </a:p>
        </p:txBody>
      </p:sp>
      <p:sp>
        <p:nvSpPr>
          <p:cNvPr id="5" name="TextBox 4"/>
          <p:cNvSpPr txBox="1"/>
          <p:nvPr/>
        </p:nvSpPr>
        <p:spPr>
          <a:xfrm>
            <a:off x="3736622" y="508000"/>
            <a:ext cx="3375378" cy="584775"/>
          </a:xfrm>
          <a:prstGeom prst="rect">
            <a:avLst/>
          </a:prstGeom>
          <a:noFill/>
        </p:spPr>
        <p:txBody>
          <a:bodyPr wrap="square" rtlCol="0">
            <a:spAutoFit/>
          </a:bodyPr>
          <a:lstStyle/>
          <a:p>
            <a:pPr algn="ctr"/>
            <a:r>
              <a:rPr lang="en-US" sz="3200" b="1" dirty="0" smtClean="0">
                <a:solidFill>
                  <a:srgbClr val="FF0000"/>
                </a:solidFill>
                <a:latin typeface="Times New Roman" panose="02020603050405020304" pitchFamily="18" charset="0"/>
                <a:cs typeface="Times New Roman" panose="02020603050405020304" pitchFamily="18" charset="0"/>
              </a:rPr>
              <a:t>GỢI Ý</a:t>
            </a:r>
            <a:endParaRPr lang="en-US"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33024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253</TotalTime>
  <Words>1735</Words>
  <Application>Microsoft Office PowerPoint</Application>
  <PresentationFormat>Widescreen</PresentationFormat>
  <Paragraphs>82</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34</cp:revision>
  <dcterms:created xsi:type="dcterms:W3CDTF">2021-10-17T00:19:15Z</dcterms:created>
  <dcterms:modified xsi:type="dcterms:W3CDTF">2021-10-17T07:50:53Z</dcterms:modified>
</cp:coreProperties>
</file>